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83" r:id="rId5"/>
    <p:sldId id="261" r:id="rId6"/>
    <p:sldId id="258" r:id="rId7"/>
    <p:sldId id="276" r:id="rId8"/>
    <p:sldId id="277" r:id="rId9"/>
    <p:sldId id="281" r:id="rId10"/>
    <p:sldId id="282" r:id="rId11"/>
    <p:sldId id="284" r:id="rId12"/>
    <p:sldId id="263" r:id="rId13"/>
    <p:sldId id="264" r:id="rId14"/>
    <p:sldId id="265" r:id="rId15"/>
    <p:sldId id="266" r:id="rId16"/>
    <p:sldId id="267" r:id="rId17"/>
    <p:sldId id="269" r:id="rId18"/>
    <p:sldId id="271" r:id="rId19"/>
    <p:sldId id="272" r:id="rId20"/>
    <p:sldId id="270" r:id="rId21"/>
    <p:sldId id="279" r:id="rId22"/>
    <p:sldId id="275" r:id="rId23"/>
    <p:sldId id="273" r:id="rId2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72" autoAdjust="0"/>
    <p:restoredTop sz="94660"/>
  </p:normalViewPr>
  <p:slideViewPr>
    <p:cSldViewPr>
      <p:cViewPr varScale="1">
        <p:scale>
          <a:sx n="64" d="100"/>
          <a:sy n="64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PS'!$F$44:$F$47</c:f>
              <c:numCache>
                <c:formatCode>General</c:formatCode>
                <c:ptCount val="4"/>
                <c:pt idx="0">
                  <c:v>18</c:v>
                </c:pt>
                <c:pt idx="1">
                  <c:v>52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PS'!$G$44:$G$47</c:f>
              <c:numCache>
                <c:formatCode>0.00</c:formatCode>
                <c:ptCount val="4"/>
                <c:pt idx="0">
                  <c:v>0.24324324324324337</c:v>
                </c:pt>
                <c:pt idx="1">
                  <c:v>0.70270270270270252</c:v>
                </c:pt>
                <c:pt idx="2">
                  <c:v>2.702702702702707E-2</c:v>
                </c:pt>
                <c:pt idx="3">
                  <c:v>2.702702702702707E-2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3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PS'!$B$44:$B$47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PS'!$C$44:$C$47</c:f>
              <c:numCache>
                <c:formatCode>0.00</c:formatCode>
                <c:ptCount val="4"/>
                <c:pt idx="0">
                  <c:v>24</c:v>
                </c:pt>
                <c:pt idx="1">
                  <c:v>70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24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6DD3-BEF3-495B-8093-2D00F4CC1E77}" type="datetimeFigureOut">
              <a:rPr lang="id-ID" smtClean="0"/>
              <a:pPr/>
              <a:t>21/06/2016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286016"/>
          </a:xfrm>
        </p:spPr>
        <p:txBody>
          <a:bodyPr>
            <a:noAutofit/>
          </a:bodyPr>
          <a:lstStyle/>
          <a:p>
            <a:r>
              <a:rPr lang="id-ID" sz="6000" b="1" dirty="0" smtClean="0"/>
              <a:t>SOSIALI</a:t>
            </a:r>
            <a:r>
              <a:rPr lang="en-US" sz="6000" b="1" dirty="0" smtClean="0"/>
              <a:t>S</a:t>
            </a:r>
            <a:r>
              <a:rPr lang="id-ID" sz="6000" b="1" dirty="0" smtClean="0"/>
              <a:t>ASI</a:t>
            </a:r>
            <a:r>
              <a:rPr lang="id-ID" sz="6000" b="1" dirty="0" smtClean="0"/>
              <a:t/>
            </a:r>
            <a:br>
              <a:rPr lang="id-ID" sz="6000" b="1" dirty="0" smtClean="0"/>
            </a:br>
            <a:r>
              <a:rPr lang="id-ID" sz="6000" b="1" dirty="0" smtClean="0"/>
              <a:t>AUDIT INTERNAL 2016</a:t>
            </a:r>
            <a:br>
              <a:rPr lang="id-ID" sz="6000" b="1" dirty="0" smtClean="0"/>
            </a:br>
            <a:endParaRPr lang="id-ID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857496"/>
            <a:ext cx="7358114" cy="3000396"/>
          </a:xfrm>
        </p:spPr>
        <p:txBody>
          <a:bodyPr>
            <a:noAutofit/>
          </a:bodyPr>
          <a:lstStyle/>
          <a:p>
            <a:r>
              <a:rPr lang="id-ID" sz="4800" b="1" dirty="0" smtClean="0">
                <a:solidFill>
                  <a:schemeClr val="tx1"/>
                </a:solidFill>
              </a:rPr>
              <a:t>PUSAT PENJAMINAN MUTU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LP3M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UNIVERSITAS LAMPUNG</a:t>
            </a:r>
          </a:p>
          <a:p>
            <a:r>
              <a:rPr lang="id-ID" sz="4000" b="1" dirty="0" smtClean="0">
                <a:solidFill>
                  <a:schemeClr val="tx1"/>
                </a:solidFill>
              </a:rPr>
              <a:t>SELASA, </a:t>
            </a:r>
            <a:r>
              <a:rPr lang="en-US" sz="4000" b="1" dirty="0" smtClean="0">
                <a:solidFill>
                  <a:schemeClr val="tx1"/>
                </a:solidFill>
              </a:rPr>
              <a:t>21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 smtClean="0">
                <a:solidFill>
                  <a:schemeClr val="tx1"/>
                </a:solidFill>
              </a:rPr>
              <a:t>JUNI 2016</a:t>
            </a:r>
          </a:p>
          <a:p>
            <a:endParaRPr lang="id-ID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/>
              <a:t>Teknis Audit GPPMP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b="1" dirty="0" smtClean="0"/>
              <a:t>Minta SK Mengajar 2 semester 2015/2016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Minta PS mengunggulkan 2 MK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Pilih secara acak 2 MK sem ganjil dan 2 MK sem genap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AI mengaudit MK yg sdh dipilih tanpa bantuan auditee.</a:t>
            </a:r>
          </a:p>
          <a:p>
            <a:pPr marL="514350" indent="-514350">
              <a:buAutoNum type="arabicPeriod"/>
            </a:pPr>
            <a:endParaRPr lang="id-ID" b="1" dirty="0" smtClean="0"/>
          </a:p>
          <a:p>
            <a:pPr marL="514350" indent="-514350">
              <a:buAutoNum type="arabicPeriod"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AUDIT LAB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Pertanyaan No. 4: diberi nilai 3</a:t>
            </a:r>
          </a:p>
          <a:p>
            <a:pPr marL="514350" indent="-514350">
              <a:buAutoNum type="arabicPeriod"/>
            </a:pPr>
            <a:r>
              <a:rPr lang="id-ID" dirty="0" smtClean="0"/>
              <a:t>Pertanyaan No. 21 n 22: diberi nilai 3 (pemakaian lab utk abdimas n lainnya)</a:t>
            </a:r>
          </a:p>
          <a:p>
            <a:pPr marL="514350" indent="-514350">
              <a:buAutoNum type="arabicPeriod"/>
            </a:pPr>
            <a:r>
              <a:rPr lang="id-ID" dirty="0" smtClean="0"/>
              <a:t>Utk lab selain Uji, Kalibrasi, n Research: pertanyaan 23 diberi nilai 4</a:t>
            </a:r>
          </a:p>
          <a:p>
            <a:pPr marL="514350" indent="-514350">
              <a:buAutoNum type="arabicPeriod"/>
            </a:pPr>
            <a:r>
              <a:rPr lang="id-ID" smtClean="0"/>
              <a:t>Utk lab noneksakta banyak variasi.....</a:t>
            </a:r>
            <a:endParaRPr lang="id-ID" dirty="0" smtClean="0"/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id-ID" b="1" dirty="0" smtClean="0"/>
              <a:t>TUGAS PPM, LP3M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MELOKAKARYAKAN HASIL AUDIT SE UNILA</a:t>
            </a:r>
          </a:p>
          <a:p>
            <a:r>
              <a:rPr lang="id-ID" b="1" dirty="0" smtClean="0"/>
              <a:t>MENYIAPKAN DATA RTM UNILA</a:t>
            </a:r>
          </a:p>
          <a:p>
            <a:r>
              <a:rPr lang="id-ID" b="1" dirty="0" smtClean="0"/>
              <a:t>MEMFASILITASI REKTOR MENGADAKAN RTM UNILA</a:t>
            </a:r>
          </a:p>
          <a:p>
            <a:r>
              <a:rPr lang="id-ID" b="1" dirty="0" smtClean="0"/>
              <a:t>MEMBUAT LAPORAN KINERJA TIPA UNIT KERJA DAN MENYERAHKAN KE FAKULTAS, UPT, DAN LEMBAGA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REWARD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SEMUA YANG NILAI BORANG &gt;= 902,5 DIBERI SERTIFIKAT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TIGA TERTINGGI NILAI BORANG PS/LAB DIBERI PIALA DAN PIAGAM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6 LAB DENGAN PROGRAM TERBAIK DALAM MENGATASI KELEMAHAN DI PS/LAB DAN BERDAMPAK SIGNIFIKAN TERHADAP AKREDITASI PS DAN AIPT DIBERI @ Rp 10 jt utk 6 PS dan Rp. @ 5 JUTA utk 6 LAB</a:t>
            </a:r>
          </a:p>
          <a:p>
            <a:pPr marL="514350" indent="-514350">
              <a:buFont typeface="+mj-lt"/>
              <a:buAutoNum type="arabicPeriod"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b="1" dirty="0" smtClean="0"/>
              <a:t>REWARD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40719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8000" b="1" dirty="0" smtClean="0"/>
              <a:t>4 PS EKSAKTA</a:t>
            </a:r>
          </a:p>
          <a:p>
            <a:pPr algn="ctr">
              <a:buNone/>
            </a:pPr>
            <a:r>
              <a:rPr lang="id-ID" sz="8000" b="1" dirty="0" smtClean="0"/>
              <a:t>2 LAB NONEKSAK</a:t>
            </a:r>
          </a:p>
          <a:p>
            <a:pPr algn="ctr"/>
            <a:endParaRPr lang="id-ID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/>
          </a:bodyPr>
          <a:lstStyle/>
          <a:p>
            <a:r>
              <a:rPr lang="id-ID" sz="4800" b="1" dirty="0" smtClean="0"/>
              <a:t>DEADLINE PROPOSAL</a:t>
            </a:r>
            <a:endParaRPr lang="id-ID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7200" b="1" dirty="0" smtClean="0"/>
              <a:t>7 HARI SETELAH TGL BERITA ACARA AUDIT</a:t>
            </a:r>
            <a:endParaRPr lang="id-ID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68346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FORMAT PROPOSAL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Halaman Depan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Lembar Pengesahan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Kata Pengantar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Ringkasan/Abstrak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Bab </a:t>
            </a:r>
            <a:r>
              <a:rPr lang="id-ID" sz="2200" b="1" dirty="0"/>
              <a:t>1 Pendahuluan (berisi riwayat profil </a:t>
            </a:r>
            <a:r>
              <a:rPr lang="id-ID" sz="2200" b="1" dirty="0" smtClean="0"/>
              <a:t>LAB) </a:t>
            </a:r>
            <a:r>
              <a:rPr lang="id-ID" sz="2200" b="1" dirty="0"/>
              <a:t>maks 4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2 Ringkasan Kekuatan dan Kelemahan PS maks 2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3 Rencana dalam 1 tahun ke depan (judul program, mekanisme </a:t>
            </a:r>
            <a:r>
              <a:rPr lang="id-ID" sz="2200" b="1" dirty="0" smtClean="0"/>
              <a:t>pelaksanaan </a:t>
            </a:r>
            <a:r>
              <a:rPr lang="id-ID" sz="2200" b="1" dirty="0"/>
              <a:t>dengan rinci dan detail, rincian biaya detail yang dibutuhkan). Jumlah Kegiatan/program tidak dibatasi dengan total dana Rp. </a:t>
            </a:r>
            <a:r>
              <a:rPr lang="id-ID" sz="2200" b="1" dirty="0" smtClean="0"/>
              <a:t>5.000.000</a:t>
            </a:r>
            <a:r>
              <a:rPr lang="id-ID" sz="2200" b="1" dirty="0"/>
              <a:t>,-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4 </a:t>
            </a:r>
            <a:r>
              <a:rPr lang="id-ID" sz="2200" b="1" dirty="0" smtClean="0"/>
              <a:t>Penutup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Lampiran: Berita Acara Audit, Tabel target tahunan pada pada Renstra </a:t>
            </a:r>
            <a:endParaRPr lang="id-ID" sz="2200" b="1" dirty="0"/>
          </a:p>
          <a:p>
            <a:pPr marL="457200" indent="-457200">
              <a:buFont typeface="+mj-lt"/>
              <a:buAutoNum type="arabicPeriod"/>
            </a:pPr>
            <a:endParaRPr lang="id-ID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928694"/>
          </a:xfrm>
        </p:spPr>
        <p:txBody>
          <a:bodyPr/>
          <a:lstStyle/>
          <a:p>
            <a:r>
              <a:rPr lang="id-ID" b="1" dirty="0" smtClean="0"/>
              <a:t>Akreditasi PS/AIPT:1 orang alumni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r>
              <a:rPr lang="id-ID" b="1" dirty="0" smtClean="0"/>
              <a:t>1 istri/suami</a:t>
            </a:r>
          </a:p>
          <a:p>
            <a:r>
              <a:rPr lang="id-ID" b="1" dirty="0" smtClean="0"/>
              <a:t>2 anak</a:t>
            </a:r>
          </a:p>
          <a:p>
            <a:r>
              <a:rPr lang="id-ID" b="1" dirty="0" smtClean="0"/>
              <a:t>2 orang tua</a:t>
            </a:r>
          </a:p>
          <a:p>
            <a:r>
              <a:rPr lang="id-ID" b="1" dirty="0" smtClean="0"/>
              <a:t>2 mertua</a:t>
            </a:r>
          </a:p>
          <a:p>
            <a:r>
              <a:rPr lang="id-ID" b="1" dirty="0" smtClean="0"/>
              <a:t>2 x 30 keluarga besar (ponakan, tulang, bude, bule, tante, oppung, kakek, nenek)</a:t>
            </a:r>
          </a:p>
          <a:p>
            <a:r>
              <a:rPr lang="id-ID" b="1" dirty="0" smtClean="0"/>
              <a:t>10 tetangga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POTRET AKREDITASI PS (JLH)</a:t>
            </a:r>
            <a:endParaRPr lang="id-ID" b="1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428728" y="1500174"/>
          <a:ext cx="6286544" cy="478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00166" y="1357298"/>
          <a:ext cx="628654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d-ID" dirty="0" smtClean="0"/>
              <a:t>POTRET AKREDITASI PS (%)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PENJAMINAN MUTU: WAJIB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err="1"/>
              <a:t>Undang-Undang</a:t>
            </a:r>
            <a:r>
              <a:rPr lang="en-US" sz="2800" b="1" dirty="0"/>
              <a:t> No. 20 </a:t>
            </a:r>
            <a:r>
              <a:rPr lang="en-US" sz="2800" b="1" dirty="0" err="1"/>
              <a:t>tahun</a:t>
            </a:r>
            <a:r>
              <a:rPr lang="en-US" sz="2800" b="1" dirty="0"/>
              <a:t> 2003 </a:t>
            </a:r>
            <a:r>
              <a:rPr lang="en-US" sz="2800" b="1" dirty="0" err="1"/>
              <a:t>tentang</a:t>
            </a:r>
            <a:r>
              <a:rPr lang="en-US" sz="2800" b="1" dirty="0"/>
              <a:t> </a:t>
            </a:r>
            <a:r>
              <a:rPr lang="en-US" sz="2800" b="1" dirty="0" err="1"/>
              <a:t>Sistem</a:t>
            </a:r>
            <a:r>
              <a:rPr lang="en-US" sz="2800" b="1" dirty="0"/>
              <a:t>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 smtClean="0"/>
              <a:t>Nasional</a:t>
            </a:r>
            <a:endParaRPr lang="id-ID" sz="2800" b="1" dirty="0" smtClean="0"/>
          </a:p>
          <a:p>
            <a:r>
              <a:rPr lang="en-US" sz="2800" b="1" dirty="0" err="1"/>
              <a:t>Peraturan</a:t>
            </a:r>
            <a:r>
              <a:rPr lang="en-US" sz="2800" b="1" dirty="0"/>
              <a:t> </a:t>
            </a:r>
            <a:r>
              <a:rPr lang="en-US" sz="2800" b="1" dirty="0" err="1"/>
              <a:t>Pemerintah</a:t>
            </a:r>
            <a:r>
              <a:rPr lang="en-US" sz="2800" b="1" dirty="0"/>
              <a:t> No. 19 </a:t>
            </a:r>
            <a:r>
              <a:rPr lang="en-US" sz="2800" b="1" dirty="0" err="1"/>
              <a:t>tahun</a:t>
            </a:r>
            <a:r>
              <a:rPr lang="en-US" sz="2800" b="1" dirty="0"/>
              <a:t> 2005 </a:t>
            </a:r>
            <a:r>
              <a:rPr lang="en-US" sz="2800" b="1" dirty="0" err="1"/>
              <a:t>tentang</a:t>
            </a:r>
            <a:r>
              <a:rPr lang="en-US" sz="2800" b="1" dirty="0"/>
              <a:t> </a:t>
            </a:r>
            <a:r>
              <a:rPr lang="en-US" sz="2800" b="1" dirty="0" err="1"/>
              <a:t>Standar</a:t>
            </a:r>
            <a:r>
              <a:rPr lang="en-US" sz="2800" b="1" dirty="0"/>
              <a:t> </a:t>
            </a:r>
            <a:r>
              <a:rPr lang="en-US" sz="2800" b="1" dirty="0" err="1"/>
              <a:t>Nasional</a:t>
            </a:r>
            <a:r>
              <a:rPr lang="en-US" sz="2800" b="1" dirty="0"/>
              <a:t> </a:t>
            </a:r>
            <a:r>
              <a:rPr lang="en-US" sz="2800" b="1" dirty="0" err="1" smtClean="0"/>
              <a:t>Pendidikan</a:t>
            </a:r>
            <a:endParaRPr lang="id-ID" sz="2800" b="1" dirty="0" smtClean="0"/>
          </a:p>
          <a:p>
            <a:r>
              <a:rPr lang="id-ID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PERMENDIKBUD No. 50 TAHUN 2014 Tentang SPMI dan SPME PT</a:t>
            </a:r>
          </a:p>
          <a:p>
            <a:r>
              <a:rPr lang="id-ID" sz="2400" b="1" dirty="0"/>
              <a:t>Permenristekdikti No. 44 tahun 2015 tentang Standar Nasional Pendidikan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id-ID" b="1" dirty="0" smtClean="0"/>
              <a:t>AIPT 2016 A 367??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857652"/>
          </a:xfrm>
        </p:spPr>
        <p:txBody>
          <a:bodyPr/>
          <a:lstStyle/>
          <a:p>
            <a:r>
              <a:rPr lang="id-ID" b="1" dirty="0" smtClean="0"/>
              <a:t>SEKARANG B 357</a:t>
            </a:r>
          </a:p>
          <a:p>
            <a:r>
              <a:rPr lang="id-ID" b="1" dirty="0" smtClean="0"/>
              <a:t>Akreditasi PS Se Unila = 14,83% Nilai Akhir AIPT</a:t>
            </a:r>
          </a:p>
          <a:p>
            <a:r>
              <a:rPr lang="id-ID" b="1" dirty="0" smtClean="0"/>
              <a:t>Saat Ini: 18 PS A, 52 PS B, 2 PS C, 2 PS BL</a:t>
            </a:r>
          </a:p>
          <a:p>
            <a:r>
              <a:rPr lang="id-ID" b="1" dirty="0" smtClean="0"/>
              <a:t>Untuk Poin ini : </a:t>
            </a:r>
            <a:r>
              <a:rPr lang="id-ID" sz="4000" b="1" dirty="0" smtClean="0"/>
              <a:t>Skor; 3,16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6758006" cy="796908"/>
          </a:xfrm>
        </p:spPr>
        <p:txBody>
          <a:bodyPr/>
          <a:lstStyle/>
          <a:p>
            <a:r>
              <a:rPr lang="id-ID" b="1" dirty="0" smtClean="0"/>
              <a:t>LANGKAH AUDIT PS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b="1" dirty="0" smtClean="0"/>
              <a:t>Ketua AI membuka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Meminta soft file borang audit dari auditee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Memeriksa data dan menilai sesuai data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Mengkonfirmasi hasil audit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Menandatangani berita acara audit</a:t>
            </a:r>
          </a:p>
          <a:p>
            <a:pPr marL="514350" indent="-514350">
              <a:buAutoNum type="arabicPeriod"/>
            </a:pPr>
            <a:r>
              <a:rPr lang="id-ID" b="1" dirty="0" smtClean="0"/>
              <a:t>Menutup audit</a:t>
            </a:r>
          </a:p>
          <a:p>
            <a:pPr marL="514350" indent="-514350">
              <a:buAutoNum type="arabicPeriod"/>
            </a:pPr>
            <a:endParaRPr lang="id-ID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6286512" cy="10001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BERSAMA KITA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85720" y="714356"/>
            <a:ext cx="4643470" cy="10001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 KASIH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86182" y="3286124"/>
            <a:ext cx="5000660" cy="857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OPEN FOR Q 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2214563" y="1000125"/>
            <a:ext cx="5000625" cy="4857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1" name="Oval 20"/>
          <p:cNvSpPr/>
          <p:nvPr/>
        </p:nvSpPr>
        <p:spPr>
          <a:xfrm>
            <a:off x="2438400" y="1204913"/>
            <a:ext cx="4491038" cy="44386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14625" y="428625"/>
            <a:ext cx="3357563" cy="78581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Pelaksanaan: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PROGRAM KERJA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43563" y="1785938"/>
            <a:ext cx="2500312" cy="1000125"/>
          </a:xfrm>
          <a:prstGeom prst="round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atin typeface="+mj-lt"/>
              </a:rPr>
              <a:t>Audit internal &amp; Evaluasi Diri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14938" y="4071943"/>
            <a:ext cx="3071812" cy="1000120"/>
          </a:xfrm>
          <a:prstGeom prst="roundRect">
            <a:avLst/>
          </a:prstGeom>
          <a:solidFill>
            <a:srgbClr val="C00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/>
              <a:t>Tinjauan Manajemen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43250" y="5286388"/>
            <a:ext cx="2571750" cy="1071550"/>
          </a:xfrm>
          <a:prstGeom prst="roundRect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>
                <a:solidFill>
                  <a:schemeClr val="tx1"/>
                </a:solidFill>
              </a:rPr>
              <a:t>Tindak  Lanjut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00188" y="3714750"/>
            <a:ext cx="2000250" cy="100012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/>
              <a:t>Kebijakan dan standar mutu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28750" y="1714500"/>
            <a:ext cx="2000250" cy="100012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Sistem dokumen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750" y="214313"/>
            <a:ext cx="1143000" cy="15700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Visi,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 misi, tujuan Unila</a:t>
            </a:r>
          </a:p>
        </p:txBody>
      </p:sp>
      <p:sp>
        <p:nvSpPr>
          <p:cNvPr id="15" name="Oval 14"/>
          <p:cNvSpPr/>
          <p:nvPr/>
        </p:nvSpPr>
        <p:spPr>
          <a:xfrm>
            <a:off x="4071938" y="1285875"/>
            <a:ext cx="1071562" cy="5715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i="1" dirty="0"/>
              <a:t>Do</a:t>
            </a:r>
          </a:p>
        </p:txBody>
      </p:sp>
      <p:sp>
        <p:nvSpPr>
          <p:cNvPr id="17" name="Oval 16"/>
          <p:cNvSpPr/>
          <p:nvPr/>
        </p:nvSpPr>
        <p:spPr>
          <a:xfrm>
            <a:off x="7215188" y="3000375"/>
            <a:ext cx="1143000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i="1" dirty="0"/>
              <a:t>Check</a:t>
            </a:r>
          </a:p>
        </p:txBody>
      </p:sp>
      <p:sp>
        <p:nvSpPr>
          <p:cNvPr id="18" name="Oval 17"/>
          <p:cNvSpPr/>
          <p:nvPr/>
        </p:nvSpPr>
        <p:spPr>
          <a:xfrm>
            <a:off x="1143000" y="3000375"/>
            <a:ext cx="1071563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i="1" dirty="0"/>
              <a:t>Plan</a:t>
            </a:r>
          </a:p>
        </p:txBody>
      </p:sp>
      <p:sp>
        <p:nvSpPr>
          <p:cNvPr id="19" name="Oval 18"/>
          <p:cNvSpPr/>
          <p:nvPr/>
        </p:nvSpPr>
        <p:spPr>
          <a:xfrm>
            <a:off x="3929063" y="4500563"/>
            <a:ext cx="1143000" cy="64293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i="1" dirty="0"/>
              <a:t>Action</a:t>
            </a:r>
          </a:p>
        </p:txBody>
      </p:sp>
      <p:sp>
        <p:nvSpPr>
          <p:cNvPr id="23" name="Up Arrow 22"/>
          <p:cNvSpPr/>
          <p:nvPr/>
        </p:nvSpPr>
        <p:spPr>
          <a:xfrm rot="10494286">
            <a:off x="6740525" y="3243263"/>
            <a:ext cx="657225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5" name="Up Arrow 24"/>
          <p:cNvSpPr/>
          <p:nvPr/>
        </p:nvSpPr>
        <p:spPr>
          <a:xfrm rot="13524278">
            <a:off x="5882482" y="5125244"/>
            <a:ext cx="558800" cy="503237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6" name="Up Arrow 25"/>
          <p:cNvSpPr/>
          <p:nvPr/>
        </p:nvSpPr>
        <p:spPr>
          <a:xfrm rot="7062304">
            <a:off x="5818981" y="1288257"/>
            <a:ext cx="658813" cy="48260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7" name="Up Arrow 26"/>
          <p:cNvSpPr/>
          <p:nvPr/>
        </p:nvSpPr>
        <p:spPr>
          <a:xfrm rot="19319581">
            <a:off x="2532063" y="4687888"/>
            <a:ext cx="558800" cy="53022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8" name="Up Arrow 27"/>
          <p:cNvSpPr/>
          <p:nvPr/>
        </p:nvSpPr>
        <p:spPr>
          <a:xfrm rot="3722517">
            <a:off x="3160713" y="1206500"/>
            <a:ext cx="558800" cy="53657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9" name="Up Arrow 28"/>
          <p:cNvSpPr/>
          <p:nvPr/>
        </p:nvSpPr>
        <p:spPr>
          <a:xfrm rot="386061">
            <a:off x="2057400" y="2752725"/>
            <a:ext cx="558800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45" name="Straight Connector 44"/>
          <p:cNvCxnSpPr>
            <a:stCxn id="14" idx="2"/>
          </p:cNvCxnSpPr>
          <p:nvPr/>
        </p:nvCxnSpPr>
        <p:spPr>
          <a:xfrm rot="5400000">
            <a:off x="-323850" y="2963863"/>
            <a:ext cx="2360613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57250" y="41433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786188" y="2786063"/>
            <a:ext cx="1857375" cy="1016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IMPLEMENTASI SIKLUS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 SPMI UNILA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72375" y="5384800"/>
            <a:ext cx="1357313" cy="830263"/>
          </a:xfrm>
          <a:prstGeom prst="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Audit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eksternal</a:t>
            </a:r>
          </a:p>
        </p:txBody>
      </p:sp>
      <p:cxnSp>
        <p:nvCxnSpPr>
          <p:cNvPr id="33" name="Shape 32"/>
          <p:cNvCxnSpPr/>
          <p:nvPr/>
        </p:nvCxnSpPr>
        <p:spPr>
          <a:xfrm>
            <a:off x="7858125" y="2643188"/>
            <a:ext cx="642938" cy="2571750"/>
          </a:xfrm>
          <a:prstGeom prst="bentConnector2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438" y="5143512"/>
            <a:ext cx="2000232" cy="95410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/>
              <a:t>Standar Baru</a:t>
            </a:r>
          </a:p>
        </p:txBody>
      </p:sp>
      <p:sp>
        <p:nvSpPr>
          <p:cNvPr id="32" name="Up Arrow 31"/>
          <p:cNvSpPr/>
          <p:nvPr/>
        </p:nvSpPr>
        <p:spPr>
          <a:xfrm rot="16407043">
            <a:off x="2311910" y="5205310"/>
            <a:ext cx="691912" cy="1073926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>
              <a:alpha val="6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/>
          <a:lstStyle/>
          <a:p>
            <a:r>
              <a:rPr lang="id-ID" b="1" dirty="0" smtClean="0"/>
              <a:t>DASAR AUDIT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3000372"/>
            <a:ext cx="8229600" cy="114300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d-ID" sz="4000" b="1" dirty="0" smtClean="0"/>
              <a:t>SASARAN MUTU &amp; STANDAR MUTU</a:t>
            </a:r>
          </a:p>
          <a:p>
            <a:pPr algn="ctr">
              <a:buNone/>
            </a:pPr>
            <a:r>
              <a:rPr lang="id-ID" sz="4000" b="1" dirty="0" smtClean="0"/>
              <a:t>PERENCANAAN </a:t>
            </a:r>
          </a:p>
          <a:p>
            <a:pPr algn="ctr"/>
            <a:endParaRPr lang="id-ID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TUJUAN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MEMASTIKAN BAHWA CONTINUOUS IMPROVEMENT DILAKSANAKAN DI UNIT KERJA</a:t>
            </a:r>
          </a:p>
          <a:p>
            <a:r>
              <a:rPr lang="id-ID" b="1" dirty="0" smtClean="0"/>
              <a:t>MEMBANTU UNIT KERJA MEMOTRET DIRINYA</a:t>
            </a:r>
          </a:p>
          <a:p>
            <a:r>
              <a:rPr lang="id-ID" b="1" dirty="0" smtClean="0"/>
              <a:t>MENGEVALUASI KESESUIAN CAPAIAN DENGAN STANDAR MUTU</a:t>
            </a:r>
          </a:p>
          <a:p>
            <a:r>
              <a:rPr lang="id-ID" b="1" dirty="0" smtClean="0"/>
              <a:t>MENGEVALUASI CAPAIAN RENSTRA</a:t>
            </a:r>
          </a:p>
          <a:p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28694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TUGAS AUDITEE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Menyiapkan </a:t>
            </a:r>
            <a:r>
              <a:rPr lang="id-ID" sz="2000" b="1" dirty="0"/>
              <a:t>data yang dibutuhkan pada borang </a:t>
            </a:r>
            <a:r>
              <a:rPr lang="id-ID" sz="2000" b="1" dirty="0" smtClean="0"/>
              <a:t>audit</a:t>
            </a:r>
            <a:endParaRPr lang="id-ID" sz="2000" b="1" dirty="0"/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Menyusun evaluasi diri  laporan/tahunan termasuk mengevaluasi capaian renstra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Mengisi softfile borang audit 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Menyerahkan </a:t>
            </a:r>
            <a:r>
              <a:rPr lang="id-ID" sz="2000" b="1" dirty="0"/>
              <a:t>softfile </a:t>
            </a:r>
            <a:r>
              <a:rPr lang="id-ID" sz="2000" b="1" dirty="0" smtClean="0"/>
              <a:t>borang audit tersebut </a:t>
            </a:r>
            <a:r>
              <a:rPr lang="id-ID" sz="2000" b="1" dirty="0"/>
              <a:t>kepada auditor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Mengarsipkan </a:t>
            </a:r>
            <a:r>
              <a:rPr lang="id-ID" sz="2000" b="1" dirty="0"/>
              <a:t>berita acara audit dan membahasnya dalam rapat </a:t>
            </a:r>
            <a:r>
              <a:rPr lang="id-ID" sz="2000" b="1" dirty="0" smtClean="0"/>
              <a:t>khusus yang </a:t>
            </a:r>
            <a:r>
              <a:rPr lang="id-ID" sz="2000" b="1" dirty="0"/>
              <a:t>disebut dengan Rapat Tinjauan Manajemen (RTM</a:t>
            </a:r>
            <a:r>
              <a:rPr lang="id-ID" sz="2000" b="1" dirty="0" smtClean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Menyusun rencana tindak lanjut </a:t>
            </a:r>
            <a:r>
              <a:rPr lang="id-ID" b="1" u="sng" dirty="0"/>
              <a:t>prioritas</a:t>
            </a:r>
            <a:r>
              <a:rPr lang="id-ID" sz="2000" b="1" dirty="0"/>
              <a:t> </a:t>
            </a:r>
            <a:r>
              <a:rPr lang="id-ID" sz="2000" b="1" dirty="0" smtClean="0"/>
              <a:t>lab </a:t>
            </a:r>
            <a:r>
              <a:rPr lang="id-ID" sz="2000" b="1" dirty="0"/>
              <a:t>pada rentang 1 tahun berikutnya dengan biaya </a:t>
            </a:r>
            <a:r>
              <a:rPr lang="id-ID" sz="2000" b="1" dirty="0" smtClean="0"/>
              <a:t>Rp 10 jt utk PS dan Rp. 5 jt untuk LAB yang dikompetisikan </a:t>
            </a:r>
            <a:r>
              <a:rPr lang="id-ID" sz="2000" b="1" dirty="0"/>
              <a:t>bagi </a:t>
            </a:r>
            <a:r>
              <a:rPr lang="id-ID" sz="2000" b="1" dirty="0" smtClean="0"/>
              <a:t>masing2 6  PS dan 6 LAB </a:t>
            </a:r>
            <a:r>
              <a:rPr lang="id-ID" sz="2000" b="1" dirty="0"/>
              <a:t>program terbaik.</a:t>
            </a:r>
            <a:endParaRPr lang="id-ID" sz="20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Menyerahkan proposal ke LP3M dengan format pada Lampiran </a:t>
            </a:r>
            <a:r>
              <a:rPr lang="id-ID" sz="2000" b="1" dirty="0" smtClean="0"/>
              <a:t>1 Buku Panduan.</a:t>
            </a:r>
          </a:p>
          <a:p>
            <a:pPr marL="514350" indent="-514350">
              <a:buFont typeface="+mj-lt"/>
              <a:buAutoNum type="arabicPeriod"/>
            </a:pP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 utk LAB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001055" cy="5120070"/>
        </p:xfrm>
        <a:graphic>
          <a:graphicData uri="http://schemas.openxmlformats.org/drawingml/2006/table">
            <a:tbl>
              <a:tblPr/>
              <a:tblGrid>
                <a:gridCol w="428628"/>
                <a:gridCol w="4636079"/>
                <a:gridCol w="472969"/>
                <a:gridCol w="603035"/>
                <a:gridCol w="1860344"/>
              </a:tblGrid>
              <a:tr h="141351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576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renstra unit kerja atau ada tertera pada unit kerja di atasnya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dokumen bukti penyusunan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bukti proses evaluasi ketercapaian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jadwal praktikum selama 2 semester terakhir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Keterjagaan kebersihan dan kerapihan lab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 digunakan untuk lebih dari 4 modul per minggu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286808" cy="5000660"/>
        </p:xfrm>
        <a:graphic>
          <a:graphicData uri="http://schemas.openxmlformats.org/drawingml/2006/table">
            <a:tbl>
              <a:tblPr/>
              <a:tblGrid>
                <a:gridCol w="359230"/>
                <a:gridCol w="4886360"/>
                <a:gridCol w="489861"/>
                <a:gridCol w="624572"/>
                <a:gridCol w="1926785"/>
              </a:tblGrid>
              <a:tr h="98358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HANYA UNTUK LAB UJI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SOP layanan pengujian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37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tahunan lab yang meliputi pembahasan jumlah sampel yang diuji, jumlah instansi yang dilayani, kondisi peralatan, perawatan, jumlah pemasukan lab dari layanan)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dokummen rencana kerja tahunan yang diajukan ke PS/fakultas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SOP penggunaaan dana pemasukan lab dan laporan penggunaannya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Check list utk PS</a:t>
            </a:r>
            <a:endParaRPr lang="id-ID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215368" cy="5786255"/>
        </p:xfrm>
        <a:graphic>
          <a:graphicData uri="http://schemas.openxmlformats.org/drawingml/2006/table">
            <a:tbl>
              <a:tblPr/>
              <a:tblGrid>
                <a:gridCol w="714380"/>
                <a:gridCol w="3619738"/>
                <a:gridCol w="424567"/>
                <a:gridCol w="813479"/>
                <a:gridCol w="2643204"/>
              </a:tblGrid>
              <a:tr h="6156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4978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renstra unit kerja atau ada tertera pada unit kerja di atasnya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85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bukti penyusunan renstra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85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bukti proses evaluasi ketercapaian renstra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9653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kurikulum 2016 yang sudah disyahkan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858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laporan lokakarya kurikulum PS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020"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Silabus Kurikulum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7768</TotalTime>
  <Words>837</Words>
  <Application>Microsoft Office PowerPoint</Application>
  <PresentationFormat>On-screen Show (4:3)</PresentationFormat>
  <Paragraphs>206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SOSIALISASI AUDIT INTERNAL 2016 </vt:lpstr>
      <vt:lpstr>PENJAMINAN MUTU: WAJIB</vt:lpstr>
      <vt:lpstr>Slide 3</vt:lpstr>
      <vt:lpstr>DASAR AUDIT</vt:lpstr>
      <vt:lpstr>TUJUAN</vt:lpstr>
      <vt:lpstr>TUGAS AUDITEE</vt:lpstr>
      <vt:lpstr>Check list utk LAB</vt:lpstr>
      <vt:lpstr>Check list</vt:lpstr>
      <vt:lpstr>Check list utk PS</vt:lpstr>
      <vt:lpstr>Teknis Audit GPPMP</vt:lpstr>
      <vt:lpstr>AUDIT LAB</vt:lpstr>
      <vt:lpstr>TUGAS PPM, LP3M</vt:lpstr>
      <vt:lpstr>REWARD</vt:lpstr>
      <vt:lpstr>REWARD</vt:lpstr>
      <vt:lpstr>DEADLINE PROPOSAL</vt:lpstr>
      <vt:lpstr>FORMAT PROPOSAL</vt:lpstr>
      <vt:lpstr>Akreditasi PS/AIPT:1 orang alumni</vt:lpstr>
      <vt:lpstr>POTRET AKREDITASI PS (JLH)</vt:lpstr>
      <vt:lpstr>POTRET AKREDITASI PS (%)</vt:lpstr>
      <vt:lpstr>AIPT 2016 A 367??</vt:lpstr>
      <vt:lpstr>LANGKAH AUDIT PS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INTERNAL 2016</dc:title>
  <dc:creator>Lenovo</dc:creator>
  <cp:lastModifiedBy>Asus</cp:lastModifiedBy>
  <cp:revision>28</cp:revision>
  <dcterms:created xsi:type="dcterms:W3CDTF">2016-06-12T03:11:25Z</dcterms:created>
  <dcterms:modified xsi:type="dcterms:W3CDTF">2016-06-21T07:26:46Z</dcterms:modified>
</cp:coreProperties>
</file>