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1" r:id="rId5"/>
    <p:sldId id="258" r:id="rId6"/>
    <p:sldId id="276" r:id="rId7"/>
    <p:sldId id="277" r:id="rId8"/>
    <p:sldId id="263" r:id="rId9"/>
    <p:sldId id="264" r:id="rId10"/>
    <p:sldId id="265" r:id="rId11"/>
    <p:sldId id="266" r:id="rId12"/>
    <p:sldId id="267" r:id="rId13"/>
    <p:sldId id="269" r:id="rId14"/>
    <p:sldId id="271" r:id="rId15"/>
    <p:sldId id="272" r:id="rId16"/>
    <p:sldId id="270" r:id="rId17"/>
    <p:sldId id="275" r:id="rId18"/>
    <p:sldId id="273" r:id="rId1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872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AAAA%20PENJAMU%20PPM\PS%20DI%20UNILA%20PER%20FAK%20N%20STATUS%20AKRED%20BANPT\AKREDITASI%20PROFIL%20201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AAAA%20PENJAMU%20PPM\PS%20DI%20UNILA%20PER%20FAK%20N%20STATUS%20AKRED%20BANPT\AKREDITASI%20PROFIL%20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lang="id-ID"/>
                </a:pPr>
                <a:endParaRPr lang="en-US"/>
              </a:p>
            </c:txPr>
            <c:showVal val="1"/>
            <c:showLeaderLines val="1"/>
          </c:dLbls>
          <c:cat>
            <c:strRef>
              <c:f>'Profil PS'!$E$44:$E$47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BL</c:v>
                </c:pt>
              </c:strCache>
            </c:strRef>
          </c:cat>
          <c:val>
            <c:numRef>
              <c:f>'Profil PS'!$F$44:$F$47</c:f>
              <c:numCache>
                <c:formatCode>General</c:formatCode>
                <c:ptCount val="4"/>
                <c:pt idx="0">
                  <c:v>18</c:v>
                </c:pt>
                <c:pt idx="1">
                  <c:v>52</c:v>
                </c:pt>
                <c:pt idx="2">
                  <c:v>2</c:v>
                </c:pt>
                <c:pt idx="3">
                  <c:v>2</c:v>
                </c:pt>
              </c:numCache>
            </c:numRef>
          </c:val>
        </c:ser>
        <c:ser>
          <c:idx val="1"/>
          <c:order val="1"/>
          <c:cat>
            <c:strRef>
              <c:f>'Profil PS'!$E$44:$E$47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BL</c:v>
                </c:pt>
              </c:strCache>
            </c:strRef>
          </c:cat>
          <c:val>
            <c:numRef>
              <c:f>'Profil PS'!$G$44:$G$47</c:f>
              <c:numCache>
                <c:formatCode>0.00</c:formatCode>
                <c:ptCount val="4"/>
                <c:pt idx="0">
                  <c:v>0.24324324324324345</c:v>
                </c:pt>
                <c:pt idx="1">
                  <c:v>0.70270270270270252</c:v>
                </c:pt>
                <c:pt idx="2">
                  <c:v>2.7027027027027088E-2</c:v>
                </c:pt>
                <c:pt idx="3">
                  <c:v>2.7027027027027088E-2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lang="id-ID"/>
          </a:pPr>
          <a:endParaRPr lang="en-US"/>
        </a:p>
      </c:txPr>
    </c:legend>
    <c:plotVisOnly val="1"/>
  </c:chart>
  <c:txPr>
    <a:bodyPr/>
    <a:lstStyle/>
    <a:p>
      <a:pPr>
        <a:defRPr sz="32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pieChart>
        <c:varyColors val="1"/>
        <c:ser>
          <c:idx val="0"/>
          <c:order val="0"/>
          <c:dLbls>
            <c:txPr>
              <a:bodyPr/>
              <a:lstStyle/>
              <a:p>
                <a:pPr>
                  <a:defRPr lang="id-ID"/>
                </a:pPr>
                <a:endParaRPr lang="en-US"/>
              </a:p>
            </c:txPr>
            <c:showVal val="1"/>
            <c:showLeaderLines val="1"/>
          </c:dLbls>
          <c:cat>
            <c:strRef>
              <c:f>'Profil PS'!$B$44:$B$47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BL</c:v>
                </c:pt>
              </c:strCache>
            </c:strRef>
          </c:cat>
          <c:val>
            <c:numRef>
              <c:f>'Profil PS'!$C$44:$C$47</c:f>
              <c:numCache>
                <c:formatCode>0.00</c:formatCode>
                <c:ptCount val="4"/>
                <c:pt idx="0">
                  <c:v>24</c:v>
                </c:pt>
                <c:pt idx="1">
                  <c:v>70</c:v>
                </c:pt>
                <c:pt idx="2">
                  <c:v>3</c:v>
                </c:pt>
                <c:pt idx="3">
                  <c:v>3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lang="id-ID"/>
          </a:pPr>
          <a:endParaRPr lang="en-US"/>
        </a:p>
      </c:txPr>
    </c:legend>
    <c:plotVisOnly val="1"/>
  </c:chart>
  <c:txPr>
    <a:bodyPr/>
    <a:lstStyle/>
    <a:p>
      <a:pPr>
        <a:defRPr sz="24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25/07/2016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25/07/2016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25/07/2016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25/07/2016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25/07/2016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25/07/2016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25/07/2016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25/07/2016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25/07/2016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25/07/2016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6DD3-BEF3-495B-8093-2D00F4CC1E77}" type="datetimeFigureOut">
              <a:rPr lang="id-ID" smtClean="0"/>
              <a:pPr/>
              <a:t>25/07/2016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A6DD3-BEF3-495B-8093-2D00F4CC1E77}" type="datetimeFigureOut">
              <a:rPr lang="id-ID" smtClean="0"/>
              <a:pPr/>
              <a:t>25/07/2016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6AC42-C8CB-4D44-9FAC-0C2C7E417501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7772400" cy="2286016"/>
          </a:xfrm>
        </p:spPr>
        <p:txBody>
          <a:bodyPr>
            <a:noAutofit/>
          </a:bodyPr>
          <a:lstStyle/>
          <a:p>
            <a:r>
              <a:rPr lang="id-ID" sz="6000" b="1" dirty="0" smtClean="0"/>
              <a:t>SOSIALI</a:t>
            </a:r>
            <a:r>
              <a:rPr lang="en-US" sz="6000" b="1" dirty="0" smtClean="0"/>
              <a:t>SAS</a:t>
            </a:r>
            <a:r>
              <a:rPr lang="id-ID" sz="6000" b="1" dirty="0" smtClean="0"/>
              <a:t>I</a:t>
            </a:r>
            <a:br>
              <a:rPr lang="id-ID" sz="6000" b="1" dirty="0" smtClean="0"/>
            </a:br>
            <a:r>
              <a:rPr lang="id-ID" sz="6000" b="1" dirty="0" smtClean="0"/>
              <a:t>AUDIT INTERNAL 2016</a:t>
            </a:r>
            <a:br>
              <a:rPr lang="id-ID" sz="6000" b="1" dirty="0" smtClean="0"/>
            </a:br>
            <a:endParaRPr lang="id-ID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2428868"/>
            <a:ext cx="7358114" cy="3000396"/>
          </a:xfrm>
        </p:spPr>
        <p:txBody>
          <a:bodyPr>
            <a:noAutofit/>
          </a:bodyPr>
          <a:lstStyle/>
          <a:p>
            <a:r>
              <a:rPr lang="id-ID" sz="4800" b="1" dirty="0" smtClean="0">
                <a:solidFill>
                  <a:schemeClr val="tx1"/>
                </a:solidFill>
              </a:rPr>
              <a:t>PUSAT PENJAMINAN MUTU</a:t>
            </a:r>
          </a:p>
          <a:p>
            <a:r>
              <a:rPr lang="id-ID" sz="4800" b="1" dirty="0" smtClean="0">
                <a:solidFill>
                  <a:schemeClr val="tx1"/>
                </a:solidFill>
              </a:rPr>
              <a:t>LP3M</a:t>
            </a:r>
          </a:p>
          <a:p>
            <a:r>
              <a:rPr lang="id-ID" sz="4800" b="1" dirty="0" smtClean="0">
                <a:solidFill>
                  <a:schemeClr val="tx1"/>
                </a:solidFill>
              </a:rPr>
              <a:t>UNIVERSITAS LAMPUNG</a:t>
            </a:r>
          </a:p>
          <a:p>
            <a:r>
              <a:rPr lang="id-ID" sz="4000" b="1" dirty="0" smtClean="0">
                <a:solidFill>
                  <a:schemeClr val="tx1"/>
                </a:solidFill>
              </a:rPr>
              <a:t>SELASA, </a:t>
            </a:r>
            <a:r>
              <a:rPr lang="en-US" sz="4000" b="1" smtClean="0">
                <a:solidFill>
                  <a:schemeClr val="tx1"/>
                </a:solidFill>
              </a:rPr>
              <a:t>21</a:t>
            </a:r>
            <a:r>
              <a:rPr lang="id-ID" sz="4000" b="1" smtClean="0">
                <a:solidFill>
                  <a:schemeClr val="tx1"/>
                </a:solidFill>
              </a:rPr>
              <a:t> </a:t>
            </a:r>
            <a:r>
              <a:rPr lang="id-ID" sz="4000" b="1" dirty="0" smtClean="0">
                <a:solidFill>
                  <a:schemeClr val="tx1"/>
                </a:solidFill>
              </a:rPr>
              <a:t>JUNI 2016</a:t>
            </a:r>
          </a:p>
          <a:p>
            <a:endParaRPr lang="id-ID" sz="4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785818"/>
          </a:xfrm>
        </p:spPr>
        <p:txBody>
          <a:bodyPr>
            <a:normAutofit/>
          </a:bodyPr>
          <a:lstStyle/>
          <a:p>
            <a:r>
              <a:rPr lang="id-ID" b="1" dirty="0" smtClean="0"/>
              <a:t>REWARD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714489"/>
            <a:ext cx="8229600" cy="407196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d-ID" sz="8000" b="1" dirty="0" smtClean="0"/>
              <a:t>4 PS EKSAKTA</a:t>
            </a:r>
          </a:p>
          <a:p>
            <a:pPr algn="ctr">
              <a:buNone/>
            </a:pPr>
            <a:r>
              <a:rPr lang="id-ID" sz="8000" b="1" dirty="0" smtClean="0"/>
              <a:t>2 LAB NONEKSAK</a:t>
            </a:r>
          </a:p>
          <a:p>
            <a:pPr algn="ctr"/>
            <a:endParaRPr lang="id-ID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31910"/>
          </a:xfrm>
        </p:spPr>
        <p:txBody>
          <a:bodyPr>
            <a:normAutofit/>
          </a:bodyPr>
          <a:lstStyle/>
          <a:p>
            <a:r>
              <a:rPr lang="id-ID" sz="4800" b="1" dirty="0" smtClean="0"/>
              <a:t>DEADLINE PROPOSAL</a:t>
            </a:r>
            <a:endParaRPr lang="id-ID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0050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d-ID" sz="7200" b="1" dirty="0" smtClean="0"/>
              <a:t>7 HARI SETELAH TGL BERITA ACARA AUDIT</a:t>
            </a:r>
            <a:endParaRPr lang="id-ID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868346"/>
          </a:xfrm>
        </p:spPr>
        <p:txBody>
          <a:bodyPr>
            <a:normAutofit/>
          </a:bodyPr>
          <a:lstStyle/>
          <a:p>
            <a:r>
              <a:rPr lang="id-ID" sz="3600" b="1" dirty="0" smtClean="0"/>
              <a:t>FORMAT PROPOSAL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4525963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Halaman Depan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Lembar Pengesahan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Kata Pengantar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Ringkasan/Abstrak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 smtClean="0"/>
              <a:t>Bab </a:t>
            </a:r>
            <a:r>
              <a:rPr lang="id-ID" sz="2200" b="1" dirty="0"/>
              <a:t>1 Pendahuluan (berisi riwayat profil </a:t>
            </a:r>
            <a:r>
              <a:rPr lang="id-ID" sz="2200" b="1" dirty="0" smtClean="0"/>
              <a:t>LAB) </a:t>
            </a:r>
            <a:r>
              <a:rPr lang="id-ID" sz="2200" b="1" dirty="0"/>
              <a:t>maks 4 halaman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Bab 2 Ringkasan Kekuatan dan Kelemahan PS maks 2 halaman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Bab 3 Rencana dalam 1 tahun ke depan (judul program, mekanisme </a:t>
            </a:r>
            <a:r>
              <a:rPr lang="id-ID" sz="2200" b="1" dirty="0" smtClean="0"/>
              <a:t>pelaksanaan </a:t>
            </a:r>
            <a:r>
              <a:rPr lang="id-ID" sz="2200" b="1" dirty="0"/>
              <a:t>dengan rinci dan detail, rincian biaya detail yang dibutuhkan). Jumlah Kegiatan/program tidak dibatasi dengan total dana Rp. </a:t>
            </a:r>
            <a:r>
              <a:rPr lang="id-ID" sz="2200" b="1" dirty="0" smtClean="0"/>
              <a:t>5.000.000</a:t>
            </a:r>
            <a:r>
              <a:rPr lang="id-ID" sz="2200" b="1" dirty="0"/>
              <a:t>,-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/>
              <a:t>Bab 4 </a:t>
            </a:r>
            <a:r>
              <a:rPr lang="id-ID" sz="2200" b="1" dirty="0" smtClean="0"/>
              <a:t>Penutup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200" b="1" dirty="0" smtClean="0"/>
              <a:t>Lampiran: Berita Acara Audit, Tabel target tahunan pada pada Renstra </a:t>
            </a:r>
            <a:endParaRPr lang="id-ID" sz="2200" b="1" dirty="0"/>
          </a:p>
          <a:p>
            <a:pPr marL="457200" indent="-457200">
              <a:buFont typeface="+mj-lt"/>
              <a:buAutoNum type="arabicPeriod"/>
            </a:pPr>
            <a:endParaRPr lang="id-ID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928694"/>
          </a:xfrm>
        </p:spPr>
        <p:txBody>
          <a:bodyPr/>
          <a:lstStyle/>
          <a:p>
            <a:r>
              <a:rPr lang="id-ID" b="1" dirty="0" smtClean="0"/>
              <a:t>Akreditasi PS/AIPT:1 orang alumni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4525963"/>
          </a:xfrm>
        </p:spPr>
        <p:txBody>
          <a:bodyPr/>
          <a:lstStyle/>
          <a:p>
            <a:r>
              <a:rPr lang="id-ID" b="1" dirty="0" smtClean="0"/>
              <a:t>1 istri/suami</a:t>
            </a:r>
          </a:p>
          <a:p>
            <a:r>
              <a:rPr lang="id-ID" b="1" dirty="0" smtClean="0"/>
              <a:t>2 anak</a:t>
            </a:r>
          </a:p>
          <a:p>
            <a:r>
              <a:rPr lang="id-ID" b="1" dirty="0" smtClean="0"/>
              <a:t>2 orang tua</a:t>
            </a:r>
          </a:p>
          <a:p>
            <a:r>
              <a:rPr lang="id-ID" b="1" dirty="0" smtClean="0"/>
              <a:t>2 mertua</a:t>
            </a:r>
          </a:p>
          <a:p>
            <a:r>
              <a:rPr lang="id-ID" b="1" dirty="0" smtClean="0"/>
              <a:t>2 x 30 keluarga besar (ponakan, tulang, bude, bule, tante, oppung, kakek, nenek)</a:t>
            </a:r>
          </a:p>
          <a:p>
            <a:r>
              <a:rPr lang="id-ID" b="1" dirty="0" smtClean="0"/>
              <a:t>10 tetangga</a:t>
            </a:r>
            <a:endParaRPr lang="id-ID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POTRET AKREDITASI PS (JLH)</a:t>
            </a:r>
            <a:endParaRPr lang="id-ID" b="1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428728" y="1500174"/>
          <a:ext cx="6286544" cy="4786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500166" y="1357298"/>
          <a:ext cx="6286544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id-ID" dirty="0" smtClean="0"/>
              <a:t>POTRET AKREDITASI PS (%)</a:t>
            </a:r>
            <a:endParaRPr lang="id-ID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/>
          <a:lstStyle/>
          <a:p>
            <a:r>
              <a:rPr lang="id-ID" b="1" dirty="0" smtClean="0"/>
              <a:t>AIPT 2016 A 367??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3857652"/>
          </a:xfrm>
        </p:spPr>
        <p:txBody>
          <a:bodyPr/>
          <a:lstStyle/>
          <a:p>
            <a:r>
              <a:rPr lang="id-ID" b="1" dirty="0" smtClean="0"/>
              <a:t>SEKARANG B 357</a:t>
            </a:r>
          </a:p>
          <a:p>
            <a:r>
              <a:rPr lang="id-ID" b="1" dirty="0" smtClean="0"/>
              <a:t>Akreditasi PS Se Unila = 14,83% Nilai Akhir AIPT</a:t>
            </a:r>
          </a:p>
          <a:p>
            <a:r>
              <a:rPr lang="id-ID" b="1" dirty="0" smtClean="0"/>
              <a:t>Saat Ini: 18 PS A, 52 PS B, 2 PS C, 2 PS BL</a:t>
            </a:r>
          </a:p>
          <a:p>
            <a:r>
              <a:rPr lang="id-ID" b="1" dirty="0" smtClean="0"/>
              <a:t>Untuk Poin ini : </a:t>
            </a:r>
            <a:r>
              <a:rPr lang="id-ID" sz="4000" b="1" dirty="0" smtClean="0"/>
              <a:t>Skor; 3,16</a:t>
            </a: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@"/>
          <p:cNvPicPr/>
          <p:nvPr/>
        </p:nvPicPr>
        <p:blipFill>
          <a:blip r:embed="rId2" cstate="screen">
            <a:lum bright="-20000"/>
          </a:blip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6" name="Picture 16" descr="id_flag"/>
          <p:cNvPicPr>
            <a:picLocks noChangeAspect="1" noChangeArrowheads="1" noCrop="1"/>
          </p:cNvPicPr>
          <p:nvPr/>
        </p:nvPicPr>
        <p:blipFill>
          <a:blip r:embed="rId3">
            <a:lum contrast="12000"/>
          </a:blip>
          <a:srcRect/>
          <a:stretch>
            <a:fillRect/>
          </a:stretch>
        </p:blipFill>
        <p:spPr bwMode="auto">
          <a:xfrm rot="20719154">
            <a:off x="6013450" y="555625"/>
            <a:ext cx="2214563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 bwMode="auto">
          <a:xfrm>
            <a:off x="6582627" y="669812"/>
            <a:ext cx="108000" cy="6408000"/>
          </a:xfrm>
          <a:prstGeom prst="rect">
            <a:avLst/>
          </a:prstGeom>
          <a:solidFill>
            <a:srgbClr val="99663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4640000" algn="ctr" rotWithShape="0">
              <a:srgbClr val="FFC000">
                <a:alpha val="43000"/>
              </a:srgbClr>
            </a:outerShdw>
          </a:effectLst>
          <a:scene3d>
            <a:camera prst="orthographicFront">
              <a:rot lat="20576446" lon="990519" rev="960000"/>
            </a:camera>
            <a:lightRig rig="twoPt" dir="t"/>
          </a:scene3d>
          <a:sp3d prstMaterial="clear">
            <a:bevelT w="260350" h="247650"/>
            <a:contourClr>
              <a:srgbClr val="FFC000"/>
            </a:contourClr>
          </a:sp3d>
        </p:spPr>
        <p:txBody>
          <a:bodyPr/>
          <a:lstStyle/>
          <a:p>
            <a:pPr defTabSz="514350">
              <a:defRPr/>
            </a:pPr>
            <a:endParaRPr lang="id-ID" sz="100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0"/>
            <a:ext cx="6286512" cy="10001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54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BERSAMA KITA 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@"/>
          <p:cNvPicPr/>
          <p:nvPr/>
        </p:nvPicPr>
        <p:blipFill>
          <a:blip r:embed="rId2" cstate="screen">
            <a:lum bright="-20000"/>
          </a:blip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</p:pic>
      <p:pic>
        <p:nvPicPr>
          <p:cNvPr id="6" name="Picture 16" descr="id_flag"/>
          <p:cNvPicPr>
            <a:picLocks noChangeAspect="1" noChangeArrowheads="1" noCrop="1"/>
          </p:cNvPicPr>
          <p:nvPr/>
        </p:nvPicPr>
        <p:blipFill>
          <a:blip r:embed="rId3">
            <a:lum contrast="12000"/>
          </a:blip>
          <a:srcRect/>
          <a:stretch>
            <a:fillRect/>
          </a:stretch>
        </p:blipFill>
        <p:spPr bwMode="auto">
          <a:xfrm rot="20719154">
            <a:off x="6013450" y="555625"/>
            <a:ext cx="2214563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 bwMode="auto">
          <a:xfrm>
            <a:off x="6582627" y="669812"/>
            <a:ext cx="108000" cy="6408000"/>
          </a:xfrm>
          <a:prstGeom prst="rect">
            <a:avLst/>
          </a:prstGeom>
          <a:solidFill>
            <a:srgbClr val="99663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4640000" algn="ctr" rotWithShape="0">
              <a:srgbClr val="FFC000">
                <a:alpha val="43000"/>
              </a:srgbClr>
            </a:outerShdw>
          </a:effectLst>
          <a:scene3d>
            <a:camera prst="orthographicFront">
              <a:rot lat="20576446" lon="990519" rev="960000"/>
            </a:camera>
            <a:lightRig rig="twoPt" dir="t"/>
          </a:scene3d>
          <a:sp3d prstMaterial="clear">
            <a:bevelT w="260350" h="247650"/>
            <a:contourClr>
              <a:srgbClr val="FFC000"/>
            </a:contourClr>
          </a:sp3d>
        </p:spPr>
        <p:txBody>
          <a:bodyPr/>
          <a:lstStyle/>
          <a:p>
            <a:pPr defTabSz="514350">
              <a:defRPr/>
            </a:pPr>
            <a:endParaRPr lang="id-ID" sz="100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85720" y="714356"/>
            <a:ext cx="4643470" cy="10001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54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TERIMA KASIH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786182" y="3286124"/>
            <a:ext cx="5000660" cy="8572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OPEN FOR Q &amp;A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PENJAMINAN MUTU: WAJIB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 err="1"/>
              <a:t>Undang-Undang</a:t>
            </a:r>
            <a:r>
              <a:rPr lang="en-US" b="1" dirty="0"/>
              <a:t> No. 20 </a:t>
            </a:r>
            <a:r>
              <a:rPr lang="en-US" b="1" dirty="0" err="1"/>
              <a:t>tahun</a:t>
            </a:r>
            <a:r>
              <a:rPr lang="en-US" b="1" dirty="0"/>
              <a:t> 2003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Pendidikan</a:t>
            </a:r>
            <a:r>
              <a:rPr lang="en-US" b="1" dirty="0"/>
              <a:t> </a:t>
            </a:r>
            <a:r>
              <a:rPr lang="en-US" b="1" dirty="0" err="1" smtClean="0"/>
              <a:t>Nasional</a:t>
            </a:r>
            <a:endParaRPr lang="id-ID" b="1" dirty="0" smtClean="0"/>
          </a:p>
          <a:p>
            <a:r>
              <a:rPr lang="en-US" b="1" dirty="0" err="1"/>
              <a:t>Peraturan</a:t>
            </a:r>
            <a:r>
              <a:rPr lang="en-US" b="1" dirty="0"/>
              <a:t> </a:t>
            </a:r>
            <a:r>
              <a:rPr lang="en-US" b="1" dirty="0" err="1"/>
              <a:t>Pemerintah</a:t>
            </a:r>
            <a:r>
              <a:rPr lang="en-US" b="1" dirty="0"/>
              <a:t> No. 19 </a:t>
            </a:r>
            <a:r>
              <a:rPr lang="en-US" b="1" dirty="0" err="1"/>
              <a:t>tahun</a:t>
            </a:r>
            <a:r>
              <a:rPr lang="en-US" b="1" dirty="0"/>
              <a:t> 2005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Standar</a:t>
            </a:r>
            <a:r>
              <a:rPr lang="en-US" b="1" dirty="0"/>
              <a:t> </a:t>
            </a:r>
            <a:r>
              <a:rPr lang="en-US" b="1" dirty="0" err="1"/>
              <a:t>Nasional</a:t>
            </a:r>
            <a:r>
              <a:rPr lang="en-US" b="1" dirty="0"/>
              <a:t> </a:t>
            </a:r>
            <a:r>
              <a:rPr lang="en-US" b="1" dirty="0" err="1" smtClean="0"/>
              <a:t>Pendidikan</a:t>
            </a:r>
            <a:endParaRPr lang="id-ID" b="1" dirty="0" smtClean="0"/>
          </a:p>
          <a:p>
            <a:r>
              <a:rPr lang="id-ID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PERMENDIKBUD No. 50 TAHUN 2014 Tentang SPMI dan SPME PT</a:t>
            </a:r>
          </a:p>
          <a:p>
            <a:r>
              <a:rPr lang="id-ID" b="1" dirty="0"/>
              <a:t>Permenristekdikti No. 44 tahun 2015 tentang Standar Nasional Pendidikan Tinggi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19"/>
          <p:cNvSpPr/>
          <p:nvPr/>
        </p:nvSpPr>
        <p:spPr>
          <a:xfrm>
            <a:off x="2214563" y="1000125"/>
            <a:ext cx="5000625" cy="48577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1" name="Oval 20"/>
          <p:cNvSpPr/>
          <p:nvPr/>
        </p:nvSpPr>
        <p:spPr>
          <a:xfrm>
            <a:off x="2438400" y="1204913"/>
            <a:ext cx="4491038" cy="44386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dirty="0"/>
              <a:t>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714625" y="428625"/>
            <a:ext cx="3357563" cy="785813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</a:rPr>
              <a:t>Pelaksanaan: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</a:rPr>
              <a:t>PROGRAM KERJA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643563" y="1785938"/>
            <a:ext cx="2500312" cy="1000125"/>
          </a:xfrm>
          <a:prstGeom prst="roundRect">
            <a:avLst/>
          </a:prstGeom>
          <a:ln w="28575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latin typeface="+mj-lt"/>
              </a:rPr>
              <a:t>Audit internal &amp; Evaluasi Diri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214938" y="4071943"/>
            <a:ext cx="3071812" cy="1000120"/>
          </a:xfrm>
          <a:prstGeom prst="roundRect">
            <a:avLst/>
          </a:prstGeom>
          <a:solidFill>
            <a:srgbClr val="C000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3600" b="1" dirty="0"/>
              <a:t>Tinjauan Manajemen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143250" y="5286388"/>
            <a:ext cx="2571750" cy="1071550"/>
          </a:xfrm>
          <a:prstGeom prst="roundRect">
            <a:avLst/>
          </a:prstGeom>
          <a:solidFill>
            <a:srgbClr val="C0000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3600" b="1" dirty="0">
                <a:solidFill>
                  <a:schemeClr val="tx1"/>
                </a:solidFill>
              </a:rPr>
              <a:t>Tindak  Lanjut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500188" y="3714750"/>
            <a:ext cx="2000250" cy="1000125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dirty="0"/>
              <a:t>Kebijakan dan standar mutu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428750" y="1714500"/>
            <a:ext cx="2000250" cy="1000125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</a:rPr>
              <a:t>Sistem dokumen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5750" y="214313"/>
            <a:ext cx="1143000" cy="157003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/>
              <a:t>Visi,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/>
              <a:t> misi, tujuan Unila</a:t>
            </a:r>
          </a:p>
        </p:txBody>
      </p:sp>
      <p:sp>
        <p:nvSpPr>
          <p:cNvPr id="15" name="Oval 14"/>
          <p:cNvSpPr/>
          <p:nvPr/>
        </p:nvSpPr>
        <p:spPr>
          <a:xfrm>
            <a:off x="4071938" y="1285875"/>
            <a:ext cx="1071562" cy="5715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i="1" dirty="0"/>
              <a:t>Do</a:t>
            </a:r>
          </a:p>
        </p:txBody>
      </p:sp>
      <p:sp>
        <p:nvSpPr>
          <p:cNvPr id="17" name="Oval 16"/>
          <p:cNvSpPr/>
          <p:nvPr/>
        </p:nvSpPr>
        <p:spPr>
          <a:xfrm>
            <a:off x="7215188" y="3000375"/>
            <a:ext cx="1143000" cy="64293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i="1" dirty="0"/>
              <a:t>Check</a:t>
            </a:r>
          </a:p>
        </p:txBody>
      </p:sp>
      <p:sp>
        <p:nvSpPr>
          <p:cNvPr id="18" name="Oval 17"/>
          <p:cNvSpPr/>
          <p:nvPr/>
        </p:nvSpPr>
        <p:spPr>
          <a:xfrm>
            <a:off x="1143000" y="3000375"/>
            <a:ext cx="1071563" cy="64293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i="1" dirty="0"/>
              <a:t>Plan</a:t>
            </a:r>
          </a:p>
        </p:txBody>
      </p:sp>
      <p:sp>
        <p:nvSpPr>
          <p:cNvPr id="19" name="Oval 18"/>
          <p:cNvSpPr/>
          <p:nvPr/>
        </p:nvSpPr>
        <p:spPr>
          <a:xfrm>
            <a:off x="3929063" y="4500563"/>
            <a:ext cx="1143000" cy="64293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b="1" i="1" dirty="0"/>
              <a:t>Action</a:t>
            </a:r>
          </a:p>
        </p:txBody>
      </p:sp>
      <p:sp>
        <p:nvSpPr>
          <p:cNvPr id="23" name="Up Arrow 22"/>
          <p:cNvSpPr/>
          <p:nvPr/>
        </p:nvSpPr>
        <p:spPr>
          <a:xfrm rot="10494286">
            <a:off x="6740525" y="3243263"/>
            <a:ext cx="657225" cy="603250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5" name="Up Arrow 24"/>
          <p:cNvSpPr/>
          <p:nvPr/>
        </p:nvSpPr>
        <p:spPr>
          <a:xfrm rot="13524278">
            <a:off x="5882482" y="5125244"/>
            <a:ext cx="558800" cy="503237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6" name="Up Arrow 25"/>
          <p:cNvSpPr/>
          <p:nvPr/>
        </p:nvSpPr>
        <p:spPr>
          <a:xfrm rot="7062304">
            <a:off x="5818981" y="1288257"/>
            <a:ext cx="658813" cy="482600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7" name="Up Arrow 26"/>
          <p:cNvSpPr/>
          <p:nvPr/>
        </p:nvSpPr>
        <p:spPr>
          <a:xfrm rot="19319581">
            <a:off x="2532063" y="4687888"/>
            <a:ext cx="558800" cy="530225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8" name="Up Arrow 27"/>
          <p:cNvSpPr/>
          <p:nvPr/>
        </p:nvSpPr>
        <p:spPr>
          <a:xfrm rot="3722517">
            <a:off x="3160713" y="1206500"/>
            <a:ext cx="558800" cy="536575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9" name="Up Arrow 28"/>
          <p:cNvSpPr/>
          <p:nvPr/>
        </p:nvSpPr>
        <p:spPr>
          <a:xfrm rot="386061">
            <a:off x="2057400" y="2752725"/>
            <a:ext cx="558800" cy="603250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cxnSp>
        <p:nvCxnSpPr>
          <p:cNvPr id="45" name="Straight Connector 44"/>
          <p:cNvCxnSpPr>
            <a:stCxn id="14" idx="2"/>
          </p:cNvCxnSpPr>
          <p:nvPr/>
        </p:nvCxnSpPr>
        <p:spPr>
          <a:xfrm rot="5400000">
            <a:off x="-323850" y="2963863"/>
            <a:ext cx="2360613" cy="158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857250" y="4143375"/>
            <a:ext cx="642938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3786188" y="2786063"/>
            <a:ext cx="1857375" cy="1016000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dirty="0">
                <a:latin typeface="+mj-lt"/>
              </a:rPr>
              <a:t>IMPLEMENTASI SIKLUS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b="1" dirty="0">
                <a:latin typeface="+mj-lt"/>
              </a:rPr>
              <a:t> SPMI UNILA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572375" y="5384800"/>
            <a:ext cx="1357313" cy="830263"/>
          </a:xfrm>
          <a:prstGeom prst="rect">
            <a:avLst/>
          </a:prstGeom>
          <a:ln w="28575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/>
              <a:t>Audit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/>
              <a:t>eksternal</a:t>
            </a:r>
          </a:p>
        </p:txBody>
      </p:sp>
      <p:cxnSp>
        <p:nvCxnSpPr>
          <p:cNvPr id="33" name="Shape 32"/>
          <p:cNvCxnSpPr/>
          <p:nvPr/>
        </p:nvCxnSpPr>
        <p:spPr>
          <a:xfrm>
            <a:off x="7858125" y="2643188"/>
            <a:ext cx="642938" cy="2571750"/>
          </a:xfrm>
          <a:prstGeom prst="bentConnector2">
            <a:avLst/>
          </a:prstGeom>
          <a:ln w="381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1438" y="5143512"/>
            <a:ext cx="2000232" cy="954107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b="1" dirty="0"/>
              <a:t>Standar Baru</a:t>
            </a:r>
          </a:p>
        </p:txBody>
      </p:sp>
      <p:sp>
        <p:nvSpPr>
          <p:cNvPr id="32" name="Up Arrow 31"/>
          <p:cNvSpPr/>
          <p:nvPr/>
        </p:nvSpPr>
        <p:spPr>
          <a:xfrm rot="16407043">
            <a:off x="2311910" y="5205310"/>
            <a:ext cx="691912" cy="1073926"/>
          </a:xfrm>
          <a:prstGeom prst="upArrow">
            <a:avLst>
              <a:gd name="adj1" fmla="val 0"/>
              <a:gd name="adj2" fmla="val 53451"/>
            </a:avLst>
          </a:prstGeom>
          <a:solidFill>
            <a:schemeClr val="tx1">
              <a:alpha val="61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5" grpId="0" animBg="1"/>
      <p:bldP spid="17" grpId="0" animBg="1"/>
      <p:bldP spid="18" grpId="0" animBg="1"/>
      <p:bldP spid="19" grpId="0" animBg="1"/>
      <p:bldP spid="31" grpId="0" animBg="1"/>
      <p:bldP spid="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TUJUAN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/>
              <a:t>MEMASTIKAN BAHWA CONTINUOUS IMPROVEMENT DILAKSANAKAN DI UNIT KERJA</a:t>
            </a:r>
          </a:p>
          <a:p>
            <a:r>
              <a:rPr lang="id-ID" b="1" dirty="0" smtClean="0"/>
              <a:t>MEMBANTU UNIT KERJA MEMOTRET DIRINYA</a:t>
            </a:r>
          </a:p>
          <a:p>
            <a:r>
              <a:rPr lang="id-ID" b="1" dirty="0" smtClean="0"/>
              <a:t>MENGEVALUASI KESESUIAN CAPAIAN DENGAN STANDAR MUTU</a:t>
            </a:r>
          </a:p>
          <a:p>
            <a:r>
              <a:rPr lang="id-ID" b="1" dirty="0" smtClean="0"/>
              <a:t>MENGEVALUASI CAPAIAN RENSTRA</a:t>
            </a:r>
          </a:p>
          <a:p>
            <a:endParaRPr lang="id-ID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928694"/>
          </a:xfrm>
        </p:spPr>
        <p:txBody>
          <a:bodyPr>
            <a:normAutofit/>
          </a:bodyPr>
          <a:lstStyle/>
          <a:p>
            <a:r>
              <a:rPr lang="id-ID" sz="4000" b="1" dirty="0" smtClean="0"/>
              <a:t>TUGAS AUDITEE</a:t>
            </a:r>
            <a:endParaRPr lang="id-ID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4525963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id-ID" sz="2000" b="1" dirty="0" smtClean="0"/>
              <a:t>Menyiapkan </a:t>
            </a:r>
            <a:r>
              <a:rPr lang="id-ID" sz="2000" b="1" dirty="0"/>
              <a:t>data yang dibutuhkan pada borang penilaian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000" b="1" dirty="0" smtClean="0"/>
              <a:t>Menyusun evaluasi diri /laporan tahunan lab termasuk mengevaluasi capaian renstra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000" b="1" dirty="0" smtClean="0"/>
              <a:t>Mengisi softfile borang audit lab</a:t>
            </a:r>
          </a:p>
          <a:p>
            <a:pPr marL="514350" lvl="0" indent="-514350">
              <a:buFont typeface="+mj-lt"/>
              <a:buAutoNum type="arabicPeriod"/>
            </a:pPr>
            <a:r>
              <a:rPr lang="id-ID" sz="2000" b="1" dirty="0" smtClean="0"/>
              <a:t>Menyerahkan </a:t>
            </a:r>
            <a:r>
              <a:rPr lang="id-ID" sz="2000" b="1" dirty="0"/>
              <a:t>softfile </a:t>
            </a:r>
            <a:r>
              <a:rPr lang="id-ID" sz="2000" b="1" dirty="0" smtClean="0"/>
              <a:t>borang audit tersebut </a:t>
            </a:r>
            <a:r>
              <a:rPr lang="id-ID" sz="2000" b="1" dirty="0"/>
              <a:t>kepada auditor</a:t>
            </a:r>
          </a:p>
          <a:p>
            <a:pPr marL="514350" lvl="0" indent="-514350">
              <a:buFont typeface="+mj-lt"/>
              <a:buAutoNum type="arabicPeriod"/>
            </a:pPr>
            <a:r>
              <a:rPr lang="id-ID" sz="2000" b="1" dirty="0" smtClean="0"/>
              <a:t>Mengarsipkan </a:t>
            </a:r>
            <a:r>
              <a:rPr lang="id-ID" sz="2000" b="1" dirty="0"/>
              <a:t>berita acara audit dan membahasnya dalam rapat </a:t>
            </a:r>
            <a:r>
              <a:rPr lang="id-ID" sz="2000" b="1" dirty="0" smtClean="0"/>
              <a:t>khusus yang </a:t>
            </a:r>
            <a:r>
              <a:rPr lang="id-ID" sz="2000" b="1" dirty="0"/>
              <a:t>disebut dengan Rapat Tinjauan Manajemen (RTM</a:t>
            </a:r>
            <a:r>
              <a:rPr lang="id-ID" sz="2000" b="1" dirty="0" smtClean="0"/>
              <a:t>).</a:t>
            </a:r>
          </a:p>
          <a:p>
            <a:pPr marL="514350" lvl="0" indent="-514350">
              <a:buFont typeface="+mj-lt"/>
              <a:buAutoNum type="arabicPeriod"/>
            </a:pPr>
            <a:r>
              <a:rPr lang="id-ID" sz="2000" b="1" dirty="0"/>
              <a:t>Menyusun rencana tindak lanjut </a:t>
            </a:r>
            <a:r>
              <a:rPr lang="id-ID" b="1" u="sng" dirty="0"/>
              <a:t>prioritas</a:t>
            </a:r>
            <a:r>
              <a:rPr lang="id-ID" sz="2000" b="1" dirty="0"/>
              <a:t> </a:t>
            </a:r>
            <a:r>
              <a:rPr lang="id-ID" sz="2000" b="1" dirty="0" smtClean="0"/>
              <a:t>lab </a:t>
            </a:r>
            <a:r>
              <a:rPr lang="id-ID" sz="2000" b="1" dirty="0"/>
              <a:t>pada rentang 1 tahun berikutnya dengan biaya Rp</a:t>
            </a:r>
            <a:r>
              <a:rPr lang="id-ID" sz="2000" b="1" dirty="0" smtClean="0"/>
              <a:t>. 5.000.000</a:t>
            </a:r>
            <a:r>
              <a:rPr lang="id-ID" sz="2000" b="1" dirty="0"/>
              <a:t>,- </a:t>
            </a:r>
            <a:r>
              <a:rPr lang="id-ID" sz="2000" b="1" dirty="0" smtClean="0"/>
              <a:t>(lima juta </a:t>
            </a:r>
            <a:r>
              <a:rPr lang="id-ID" sz="2000" b="1" dirty="0"/>
              <a:t>rupiah) untuk dikompetisikan bagi 6 </a:t>
            </a:r>
            <a:r>
              <a:rPr lang="id-ID" sz="2000" b="1" dirty="0" smtClean="0"/>
              <a:t>LAB </a:t>
            </a:r>
            <a:r>
              <a:rPr lang="id-ID" sz="2000" b="1" dirty="0"/>
              <a:t>program terbaik.</a:t>
            </a:r>
            <a:endParaRPr lang="id-ID" sz="2000" b="1" dirty="0" smtClean="0"/>
          </a:p>
          <a:p>
            <a:pPr marL="514350" lvl="0" indent="-514350">
              <a:buFont typeface="+mj-lt"/>
              <a:buAutoNum type="arabicPeriod"/>
            </a:pPr>
            <a:r>
              <a:rPr lang="id-ID" sz="2000" b="1" dirty="0"/>
              <a:t>Menyerahkan proposal ke LP3M dengan format pada Lampiran </a:t>
            </a:r>
            <a:r>
              <a:rPr lang="id-ID" sz="2000" b="1" dirty="0" smtClean="0"/>
              <a:t>1 Buku Panduan.</a:t>
            </a:r>
          </a:p>
          <a:p>
            <a:pPr marL="514350" indent="-514350">
              <a:buFont typeface="+mj-lt"/>
              <a:buAutoNum type="arabicPeriod"/>
            </a:pPr>
            <a:endParaRPr lang="id-ID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7472386" cy="796908"/>
          </a:xfrm>
        </p:spPr>
        <p:txBody>
          <a:bodyPr>
            <a:normAutofit/>
          </a:bodyPr>
          <a:lstStyle/>
          <a:p>
            <a:r>
              <a:rPr lang="id-ID" sz="3200" b="1" dirty="0" smtClean="0"/>
              <a:t>Check list</a:t>
            </a:r>
            <a:endParaRPr lang="id-ID" sz="32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8596" y="1000107"/>
          <a:ext cx="8001055" cy="5738688"/>
        </p:xfrm>
        <a:graphic>
          <a:graphicData uri="http://schemas.openxmlformats.org/drawingml/2006/table">
            <a:tbl>
              <a:tblPr/>
              <a:tblGrid>
                <a:gridCol w="428628"/>
                <a:gridCol w="4636079"/>
                <a:gridCol w="472969"/>
                <a:gridCol w="603035"/>
                <a:gridCol w="1860344"/>
              </a:tblGrid>
              <a:tr h="1413511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No. 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ASPEK PENILAIAN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Ya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Tidak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Catatan (nama dokumen, bukti kegiatan, dll) 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5764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Ketersediaan dokumen renstra unit kerja atau ada tertera pada unit kerja di atasnya 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32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Ketersediaan dokumen bukti penyusunan renstra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32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Ketersediaan bukti proses evaluasi ketercapaian renstra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32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Ketersediaan jadwal praktikum selama 2 semester terakhir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32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Keterjagaan kebersihan dan kerapihan lab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32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Lab digunakan untuk praktikum &gt;=8 jam per minggu/modul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323"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Lab digunakan untuk lebih dari 4 modul per minggu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7472386" cy="796908"/>
          </a:xfrm>
        </p:spPr>
        <p:txBody>
          <a:bodyPr>
            <a:normAutofit/>
          </a:bodyPr>
          <a:lstStyle/>
          <a:p>
            <a:r>
              <a:rPr lang="id-ID" sz="3200" b="1" dirty="0" smtClean="0"/>
              <a:t>Check list</a:t>
            </a:r>
            <a:endParaRPr lang="id-ID" sz="32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8596" y="1000107"/>
          <a:ext cx="8286808" cy="5000660"/>
        </p:xfrm>
        <a:graphic>
          <a:graphicData uri="http://schemas.openxmlformats.org/drawingml/2006/table">
            <a:tbl>
              <a:tblPr/>
              <a:tblGrid>
                <a:gridCol w="359230"/>
                <a:gridCol w="4886360"/>
                <a:gridCol w="489861"/>
                <a:gridCol w="624572"/>
                <a:gridCol w="1926785"/>
              </a:tblGrid>
              <a:tr h="983586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No. 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ASPEK PENILAIAN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Ya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Tidak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Catatan (nama dokumen, bukti kegiatan, dll) 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004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HANYA UNTUK LAB UJI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004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Ketersediaan SOP layanan pengujian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2374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Laporan tahunan lab yang meliputi pembahasan jumlah sampel yang diuji, jumlah instansi yang dilayani, kondisi peralatan, perawatan, jumlah pemasukan lab dari layanan)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1346"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018" marR="9018" marT="901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Ketersediaan dokummen rencana kerja tahunan yang diajukan ke PS/fakultas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1346"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Ketersediaan SOP penggunaaan dana pemasukan lab dan laporan penggunaannya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18" marR="9018" marT="90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id-ID" b="1" dirty="0" smtClean="0"/>
              <a:t>TUGAS PPM, LP3M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/>
              <a:t>MELOKAKARYAKAN HASIL AUDIT SE UNILA</a:t>
            </a:r>
          </a:p>
          <a:p>
            <a:r>
              <a:rPr lang="id-ID" b="1" dirty="0" smtClean="0"/>
              <a:t>MENYIAPKAN DATA RTM UNILA</a:t>
            </a:r>
          </a:p>
          <a:p>
            <a:r>
              <a:rPr lang="id-ID" b="1" dirty="0" smtClean="0"/>
              <a:t>MEMFASILITASI REKTOR MENGADAKAN RTM UNILA</a:t>
            </a:r>
          </a:p>
          <a:p>
            <a:r>
              <a:rPr lang="id-ID" b="1" dirty="0" smtClean="0"/>
              <a:t>MEMBUAT LAPORAN KINERJA TIPA UNIT KERJA DAN MENYERAHKAN KE FAKULTAS, UPT, DAN LEMBAGA</a:t>
            </a: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785818"/>
          </a:xfrm>
        </p:spPr>
        <p:txBody>
          <a:bodyPr>
            <a:normAutofit/>
          </a:bodyPr>
          <a:lstStyle/>
          <a:p>
            <a:r>
              <a:rPr lang="id-ID" sz="4000" b="1" dirty="0" smtClean="0"/>
              <a:t>REWARD</a:t>
            </a:r>
            <a:endParaRPr lang="id-ID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d-ID" b="1" dirty="0" smtClean="0"/>
              <a:t>SEMUA YANG NILAI BORANG LAB &gt;= 902,5 DIBERI SERTIFIKAT</a:t>
            </a:r>
          </a:p>
          <a:p>
            <a:pPr marL="514350" indent="-514350">
              <a:buFont typeface="+mj-lt"/>
              <a:buAutoNum type="arabicPeriod"/>
            </a:pPr>
            <a:r>
              <a:rPr lang="id-ID" b="1" dirty="0" smtClean="0"/>
              <a:t>TIGA TERTINGGI NILAI BORANG LAB DIBERI PIALA DAN PIAGAM</a:t>
            </a:r>
          </a:p>
          <a:p>
            <a:pPr marL="514350" indent="-514350">
              <a:buFont typeface="+mj-lt"/>
              <a:buAutoNum type="arabicPeriod"/>
            </a:pPr>
            <a:r>
              <a:rPr lang="id-ID" b="1" dirty="0" smtClean="0"/>
              <a:t>6 LAB DENGAN PROGRAM TERBAIK DALAM MENGATASI KELEMAHAN DI PS DAN BERDAMPAK SIGNIFIKAN TERHADAP AKREDITASI PS DAN AIPT DIBERI @ Rp. 5 JUTA</a:t>
            </a:r>
          </a:p>
          <a:p>
            <a:pPr marL="514350" indent="-514350">
              <a:buFont typeface="+mj-lt"/>
              <a:buAutoNum type="arabicPeriod"/>
            </a:pP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7661</TotalTime>
  <Words>644</Words>
  <Application>Microsoft Office PowerPoint</Application>
  <PresentationFormat>On-screen Show (4:3)</PresentationFormat>
  <Paragraphs>155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SOSIALISASI AUDIT INTERNAL 2016 </vt:lpstr>
      <vt:lpstr>PENJAMINAN MUTU: WAJIB</vt:lpstr>
      <vt:lpstr>Slide 3</vt:lpstr>
      <vt:lpstr>TUJUAN</vt:lpstr>
      <vt:lpstr>TUGAS AUDITEE</vt:lpstr>
      <vt:lpstr>Check list</vt:lpstr>
      <vt:lpstr>Check list</vt:lpstr>
      <vt:lpstr>TUGAS PPM, LP3M</vt:lpstr>
      <vt:lpstr>REWARD</vt:lpstr>
      <vt:lpstr>REWARD</vt:lpstr>
      <vt:lpstr>DEADLINE PROPOSAL</vt:lpstr>
      <vt:lpstr>FORMAT PROPOSAL</vt:lpstr>
      <vt:lpstr>Akreditasi PS/AIPT:1 orang alumni</vt:lpstr>
      <vt:lpstr>POTRET AKREDITASI PS (JLH)</vt:lpstr>
      <vt:lpstr>POTRET AKREDITASI PS (%)</vt:lpstr>
      <vt:lpstr>AIPT 2016 A 367??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AUDIT INTERNAL 2016</dc:title>
  <dc:creator>Lenovo</dc:creator>
  <cp:lastModifiedBy>Asus</cp:lastModifiedBy>
  <cp:revision>22</cp:revision>
  <dcterms:created xsi:type="dcterms:W3CDTF">2016-06-12T03:11:25Z</dcterms:created>
  <dcterms:modified xsi:type="dcterms:W3CDTF">2016-07-25T09:23:51Z</dcterms:modified>
</cp:coreProperties>
</file>