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60" r:id="rId5"/>
    <p:sldId id="266" r:id="rId6"/>
    <p:sldId id="258" r:id="rId7"/>
    <p:sldId id="259" r:id="rId8"/>
    <p:sldId id="262" r:id="rId9"/>
    <p:sldId id="271" r:id="rId10"/>
    <p:sldId id="263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510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444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287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5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361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967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38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56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1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2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30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FBAF3-7B17-466D-B855-913B070D6232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1FDCD-7231-4E1D-96D1-9B72722C9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88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smtClean="0"/>
              <a:t>VISI </a:t>
            </a:r>
            <a:r>
              <a:rPr lang="en-US" b="1" smtClean="0"/>
              <a:t>DAN </a:t>
            </a:r>
            <a:r>
              <a:rPr lang="en-US" b="1" dirty="0" smtClean="0"/>
              <a:t>MISI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UNIVERSITAS LAMPUNG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82679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1821" y="437882"/>
            <a:ext cx="11960180" cy="3757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semua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unit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kerja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selaras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Unila</a:t>
            </a:r>
            <a:endParaRPr lang="en-US" sz="2800" b="1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en-US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Rektor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menugaskan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Biro PHM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membuat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Unila</a:t>
            </a:r>
            <a:endParaRPr lang="en-US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Rektor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membentuk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Tim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Unila</a:t>
            </a:r>
            <a:endParaRPr lang="en-US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Semua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unit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kerja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membuat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selaras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dgn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Unila</a:t>
            </a:r>
            <a:endParaRPr lang="en-US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S</a:t>
            </a:r>
            <a:r>
              <a:rPr lang="id-ID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emua Renstra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dikirim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BPHM</a:t>
            </a:r>
            <a:endParaRPr lang="en-US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Tim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Unila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menelaah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unit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kerja</a:t>
            </a:r>
            <a:endParaRPr lang="en-US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Jk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blm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selaras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dgn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Unila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unit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kerja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diminta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direvisi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487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425" y="13386"/>
            <a:ext cx="11874321" cy="2990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id-ID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Evaluasi Capaian Renstra</a:t>
            </a:r>
            <a:endParaRPr lang="en-U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Sasaran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ditetapkan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2007-2011</a:t>
            </a:r>
          </a:p>
          <a:p>
            <a:pPr>
              <a:lnSpc>
                <a:spcPct val="107000"/>
              </a:lnSpc>
            </a:pP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terutama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menjamin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penguatan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kelembagaan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modernisasi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yaitu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prasarana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gedung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backbone internet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TIK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lainnya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administrasi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termasuk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SIAKAD.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303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425" y="13386"/>
            <a:ext cx="11874321" cy="5361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id-ID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Evaluasi Capaian Renstra</a:t>
            </a:r>
            <a:endParaRPr lang="en-U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Sasaran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ditetapkan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2007-2011</a:t>
            </a:r>
          </a:p>
          <a:p>
            <a:pPr>
              <a:lnSpc>
                <a:spcPct val="107000"/>
              </a:lnSpc>
            </a:pP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terutama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menjamin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penguatan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kelembagaan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modernisasi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yaitu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prasarana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gedung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backbone internet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TIK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lainnya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administrasi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termasuk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SIAKAD.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Sasaran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ditetapkan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2011-2015</a:t>
            </a:r>
          </a:p>
          <a:p>
            <a:pPr>
              <a:lnSpc>
                <a:spcPct val="107000"/>
              </a:lnSpc>
            </a:pP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terutama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hal-hal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meningkatkan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mutu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pelayanan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Hal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termasuk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peningkatan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program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pengembangan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laboratorium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pembentukan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UPT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Pengembangan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Kerja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Layanan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Internasional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(PKLI)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UPT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Pengembangan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Karir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Kewirausahaan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(PKK).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064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425" y="13386"/>
            <a:ext cx="11874321" cy="4966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id-ID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Evaluasi Capaian Renstra</a:t>
            </a:r>
            <a:endParaRPr lang="en-U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Sasaran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ditetapkan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2007-2011</a:t>
            </a:r>
          </a:p>
          <a:p>
            <a:pPr>
              <a:lnSpc>
                <a:spcPct val="107000"/>
              </a:lnSpc>
            </a:pP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terutama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menjamin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penguatan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kelembagaan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modernisasi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yaitu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prasarana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gedung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backbone internet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TIK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lainnya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administrasi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termasuk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SIAKAD. </a:t>
            </a:r>
            <a:r>
              <a:rPr lang="en-US" sz="24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SUDAH DIEVALUASI, DAFTAR CAPAIAN ADA DI BORANG</a:t>
            </a:r>
            <a:endParaRPr lang="en-US" sz="2400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Sasaran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ditetapkan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2011-2015</a:t>
            </a:r>
          </a:p>
          <a:p>
            <a:pPr>
              <a:lnSpc>
                <a:spcPct val="107000"/>
              </a:lnSpc>
            </a:pP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terutama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hal-hal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meningkatkan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mutu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pelayanan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Hal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termasuk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peningkatan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program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pengembangan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laboratorium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pembentukan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UPT PKLI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UPT PKK.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SUDAH DIEVALUASI, DAFTAR CAPAIAN ADA DI BORANG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424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425" y="13386"/>
            <a:ext cx="11874321" cy="4966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id-ID" sz="32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Evaluasi Capaian Renstra</a:t>
            </a:r>
            <a:endParaRPr lang="en-U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Sasaran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ditetapkan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2007-2011</a:t>
            </a:r>
          </a:p>
          <a:p>
            <a:pPr>
              <a:lnSpc>
                <a:spcPct val="107000"/>
              </a:lnSpc>
            </a:pP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terutama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menjamin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penguatan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kelembagaan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modernisasi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yaitu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prasarana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gedung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backbone internet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TIK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lainnya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administrasi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termasuk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SIAKAD. </a:t>
            </a:r>
            <a:r>
              <a:rPr lang="en-US" sz="24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SUDAH DIEVALUASI, DAFTAR CAPAIAN ADA DI BORANG</a:t>
            </a:r>
            <a:endParaRPr lang="en-US" sz="2400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Sasaran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ditetapkan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Renstra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</a:t>
            </a: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2011-2015</a:t>
            </a:r>
          </a:p>
          <a:p>
            <a:pPr>
              <a:lnSpc>
                <a:spcPct val="107000"/>
              </a:lnSpc>
            </a:pP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terutama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hal-hal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meningkatkan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mutu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pelayanan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Hal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termasuk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peningkatan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program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studi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pengembangan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laboratorium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pembentukan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UPT PKLI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UPT PKK.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SUDAH DIEVALUASI, DAFTAR CAPAIAN ADA DI BORANG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6162" y="4979554"/>
            <a:ext cx="113892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Sasaran</a:t>
            </a: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yang </a:t>
            </a:r>
            <a:r>
              <a:rPr 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ditetapkan</a:t>
            </a: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pada</a:t>
            </a: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Renstra</a:t>
            </a: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periode</a:t>
            </a: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2016-2020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terutama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yang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menujukkan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daya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saing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institusi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seperti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publikasi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internasional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dan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nasional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terakreditasi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 masa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tunggu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lulusan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mendapatkan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pekerjaan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0318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94"/>
          <p:cNvGrpSpPr>
            <a:grpSpLocks/>
          </p:cNvGrpSpPr>
          <p:nvPr/>
        </p:nvGrpSpPr>
        <p:grpSpPr bwMode="auto">
          <a:xfrm>
            <a:off x="1465921" y="134370"/>
            <a:ext cx="9184962" cy="2776223"/>
            <a:chOff x="8030" y="1973"/>
            <a:chExt cx="56699" cy="10906"/>
          </a:xfrm>
        </p:grpSpPr>
        <p:sp>
          <p:nvSpPr>
            <p:cNvPr id="7" name="Round Diagonal Corner Rectangle 291"/>
            <p:cNvSpPr>
              <a:spLocks/>
            </p:cNvSpPr>
            <p:nvPr/>
          </p:nvSpPr>
          <p:spPr bwMode="auto">
            <a:xfrm>
              <a:off x="8030" y="1973"/>
              <a:ext cx="56699" cy="10906"/>
            </a:xfrm>
            <a:custGeom>
              <a:avLst/>
              <a:gdLst>
                <a:gd name="T0" fmla="*/ 1818 w 5669915"/>
                <a:gd name="T1" fmla="*/ 0 h 1090673"/>
                <a:gd name="T2" fmla="*/ 56699 w 5669915"/>
                <a:gd name="T3" fmla="*/ 0 h 1090673"/>
                <a:gd name="T4" fmla="*/ 56699 w 5669915"/>
                <a:gd name="T5" fmla="*/ 0 h 1090673"/>
                <a:gd name="T6" fmla="*/ 56699 w 5669915"/>
                <a:gd name="T7" fmla="*/ 9088 h 1090673"/>
                <a:gd name="T8" fmla="*/ 54881 w 5669915"/>
                <a:gd name="T9" fmla="*/ 10906 h 1090673"/>
                <a:gd name="T10" fmla="*/ 0 w 5669915"/>
                <a:gd name="T11" fmla="*/ 10906 h 1090673"/>
                <a:gd name="T12" fmla="*/ 0 w 5669915"/>
                <a:gd name="T13" fmla="*/ 10906 h 1090673"/>
                <a:gd name="T14" fmla="*/ 0 w 5669915"/>
                <a:gd name="T15" fmla="*/ 1818 h 1090673"/>
                <a:gd name="T16" fmla="*/ 1818 w 5669915"/>
                <a:gd name="T17" fmla="*/ 0 h 10906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69915" h="1090673">
                  <a:moveTo>
                    <a:pt x="181782" y="0"/>
                  </a:moveTo>
                  <a:lnTo>
                    <a:pt x="5669915" y="0"/>
                  </a:lnTo>
                  <a:lnTo>
                    <a:pt x="5669915" y="908891"/>
                  </a:lnTo>
                  <a:cubicBezTo>
                    <a:pt x="5669915" y="1009286"/>
                    <a:pt x="5588528" y="1090673"/>
                    <a:pt x="5488133" y="1090673"/>
                  </a:cubicBezTo>
                  <a:lnTo>
                    <a:pt x="0" y="1090673"/>
                  </a:lnTo>
                  <a:lnTo>
                    <a:pt x="0" y="181782"/>
                  </a:lnTo>
                  <a:cubicBezTo>
                    <a:pt x="0" y="81387"/>
                    <a:pt x="81387" y="0"/>
                    <a:pt x="18178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>
              <a:solidFill>
                <a:srgbClr val="41A7C3"/>
              </a:solidFill>
              <a:round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Rectangle 292"/>
            <p:cNvSpPr>
              <a:spLocks noChangeArrowheads="1"/>
            </p:cNvSpPr>
            <p:nvPr/>
          </p:nvSpPr>
          <p:spPr bwMode="auto">
            <a:xfrm>
              <a:off x="8481" y="2425"/>
              <a:ext cx="9263" cy="9887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auto">
            <a:xfrm>
              <a:off x="17061" y="2424"/>
              <a:ext cx="46146" cy="10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“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Pada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tahun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2025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Unila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menjadi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perguruan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tinggi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sepuluh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terbaik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di Indonesia.”</a:t>
              </a:r>
            </a:p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tabLst/>
              </a:pPr>
              <a:r>
                <a:rPr kumimoji="0" lang="en-US" altLang="en-US" sz="24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(</a:t>
              </a:r>
              <a:r>
                <a:rPr kumimoji="0" lang="en-US" altLang="en-US" sz="2400" b="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Dokumen</a:t>
              </a:r>
              <a:r>
                <a:rPr kumimoji="0" lang="en-US" altLang="en-US" sz="24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: RPJP 2005 – 2025, </a:t>
              </a:r>
              <a:r>
                <a:rPr kumimoji="0" lang="en-US" altLang="en-US" sz="2400" b="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Renstra</a:t>
              </a:r>
              <a:r>
                <a:rPr kumimoji="0" lang="en-US" altLang="en-US" sz="24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2007–2011)</a:t>
              </a:r>
              <a:endPara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245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94"/>
          <p:cNvGrpSpPr>
            <a:grpSpLocks/>
          </p:cNvGrpSpPr>
          <p:nvPr/>
        </p:nvGrpSpPr>
        <p:grpSpPr bwMode="auto">
          <a:xfrm>
            <a:off x="1465921" y="134370"/>
            <a:ext cx="9184962" cy="2776223"/>
            <a:chOff x="8030" y="1973"/>
            <a:chExt cx="56699" cy="10906"/>
          </a:xfrm>
        </p:grpSpPr>
        <p:sp>
          <p:nvSpPr>
            <p:cNvPr id="7" name="Round Diagonal Corner Rectangle 291"/>
            <p:cNvSpPr>
              <a:spLocks/>
            </p:cNvSpPr>
            <p:nvPr/>
          </p:nvSpPr>
          <p:spPr bwMode="auto">
            <a:xfrm>
              <a:off x="8030" y="1973"/>
              <a:ext cx="56699" cy="10906"/>
            </a:xfrm>
            <a:custGeom>
              <a:avLst/>
              <a:gdLst>
                <a:gd name="T0" fmla="*/ 1818 w 5669915"/>
                <a:gd name="T1" fmla="*/ 0 h 1090673"/>
                <a:gd name="T2" fmla="*/ 56699 w 5669915"/>
                <a:gd name="T3" fmla="*/ 0 h 1090673"/>
                <a:gd name="T4" fmla="*/ 56699 w 5669915"/>
                <a:gd name="T5" fmla="*/ 0 h 1090673"/>
                <a:gd name="T6" fmla="*/ 56699 w 5669915"/>
                <a:gd name="T7" fmla="*/ 9088 h 1090673"/>
                <a:gd name="T8" fmla="*/ 54881 w 5669915"/>
                <a:gd name="T9" fmla="*/ 10906 h 1090673"/>
                <a:gd name="T10" fmla="*/ 0 w 5669915"/>
                <a:gd name="T11" fmla="*/ 10906 h 1090673"/>
                <a:gd name="T12" fmla="*/ 0 w 5669915"/>
                <a:gd name="T13" fmla="*/ 10906 h 1090673"/>
                <a:gd name="T14" fmla="*/ 0 w 5669915"/>
                <a:gd name="T15" fmla="*/ 1818 h 1090673"/>
                <a:gd name="T16" fmla="*/ 1818 w 5669915"/>
                <a:gd name="T17" fmla="*/ 0 h 10906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69915" h="1090673">
                  <a:moveTo>
                    <a:pt x="181782" y="0"/>
                  </a:moveTo>
                  <a:lnTo>
                    <a:pt x="5669915" y="0"/>
                  </a:lnTo>
                  <a:lnTo>
                    <a:pt x="5669915" y="908891"/>
                  </a:lnTo>
                  <a:cubicBezTo>
                    <a:pt x="5669915" y="1009286"/>
                    <a:pt x="5588528" y="1090673"/>
                    <a:pt x="5488133" y="1090673"/>
                  </a:cubicBezTo>
                  <a:lnTo>
                    <a:pt x="0" y="1090673"/>
                  </a:lnTo>
                  <a:lnTo>
                    <a:pt x="0" y="181782"/>
                  </a:lnTo>
                  <a:cubicBezTo>
                    <a:pt x="0" y="81387"/>
                    <a:pt x="81387" y="0"/>
                    <a:pt x="18178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>
              <a:solidFill>
                <a:srgbClr val="41A7C3"/>
              </a:solidFill>
              <a:round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Rectangle 292"/>
            <p:cNvSpPr>
              <a:spLocks noChangeArrowheads="1"/>
            </p:cNvSpPr>
            <p:nvPr/>
          </p:nvSpPr>
          <p:spPr bwMode="auto">
            <a:xfrm>
              <a:off x="8481" y="2425"/>
              <a:ext cx="9263" cy="9887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auto">
            <a:xfrm>
              <a:off x="17061" y="2424"/>
              <a:ext cx="46146" cy="10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“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Pada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tahun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2025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Unila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menjadi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perguruan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tinggi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sepuluh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32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terbaik</a:t>
              </a:r>
              <a:r>
                <a:rPr kumimoji="0" lang="en-US" altLang="en-US" sz="3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di Indonesia.”</a:t>
              </a:r>
            </a:p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tabLst/>
              </a:pPr>
              <a:r>
                <a:rPr kumimoji="0" lang="en-US" altLang="en-US" sz="24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(</a:t>
              </a:r>
              <a:r>
                <a:rPr kumimoji="0" lang="en-US" altLang="en-US" sz="2400" b="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Dokumen</a:t>
              </a:r>
              <a:r>
                <a:rPr kumimoji="0" lang="en-US" altLang="en-US" sz="24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: RPJP 2005 – 2025, </a:t>
              </a:r>
              <a:r>
                <a:rPr kumimoji="0" lang="en-US" altLang="en-US" sz="2400" b="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Renstra</a:t>
              </a:r>
              <a:r>
                <a:rPr kumimoji="0" lang="en-US" altLang="en-US" sz="24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 2007–2011)</a:t>
              </a:r>
              <a:endPara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1366955" y="3438662"/>
            <a:ext cx="105993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14655" algn="l"/>
              </a:tabLst>
            </a:pP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MISI UNILA:</a:t>
            </a:r>
          </a:p>
          <a:p>
            <a: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14655" algn="l"/>
              </a:tabLst>
            </a:pP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menyelenggarakan tridarma PT yang berkualitas dan relevan; </a:t>
            </a:r>
            <a:endParaRPr lang="en-US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14655" algn="l"/>
              </a:tabLst>
            </a:pP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menjalankan tata pamong organisasi Unila yang baik (</a:t>
            </a:r>
            <a:r>
              <a:rPr lang="id-ID" sz="2400" b="1" i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good university governance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en-US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14655" algn="l"/>
              </a:tabLst>
            </a:pP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menjamin aksesibilitas dan ekuitas pendidikan tinggi;</a:t>
            </a:r>
            <a:endParaRPr lang="en-US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14655" algn="l"/>
              </a:tabLst>
            </a:pP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menjalin kerja sama dengan berbagai pihak di dalam dan luar negeri.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21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59099" y="450760"/>
            <a:ext cx="10483401" cy="3578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id-ID" sz="2400" b="1" u="sng" dirty="0" smtClean="0">
                <a:effectLst/>
                <a:latin typeface="Arial" panose="020B0604020202020204" pitchFamily="34" charset="0"/>
              </a:rPr>
              <a:t>RPJP hlm. 23</a:t>
            </a:r>
            <a:r>
              <a:rPr lang="en-US" sz="2400" b="1" dirty="0" smtClean="0">
                <a:effectLst/>
                <a:latin typeface="Arial" panose="020B0604020202020204" pitchFamily="34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id-ID" sz="2400" b="1" dirty="0" smtClean="0">
                <a:effectLst/>
                <a:latin typeface="Arial" panose="020B0604020202020204" pitchFamily="34" charset="0"/>
              </a:rPr>
              <a:t>“Perguruan Tinggi sepuluh terbaik di Indonesia adalah kelompok sepuluh perguruan tinggi yang memiliki segenap keunggulan dari berbagai indikator kinerja akademik dan nonakademik.” </a:t>
            </a:r>
            <a:endParaRPr lang="en-US" sz="2400" b="1" dirty="0" smtClean="0">
              <a:effectLst/>
              <a:latin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en-US" sz="2400" b="1" dirty="0" smtClean="0">
              <a:latin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en-US" sz="24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21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59099" y="450760"/>
            <a:ext cx="10483401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id-ID" sz="2400" b="1" u="sng" dirty="0" smtClean="0">
                <a:effectLst/>
                <a:latin typeface="Arial" panose="020B0604020202020204" pitchFamily="34" charset="0"/>
              </a:rPr>
              <a:t>RPJP hlm. 23</a:t>
            </a:r>
            <a:r>
              <a:rPr lang="en-US" sz="2400" b="1" dirty="0" smtClean="0">
                <a:effectLst/>
                <a:latin typeface="Arial" panose="020B0604020202020204" pitchFamily="34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id-ID" sz="2400" b="1" dirty="0" smtClean="0">
                <a:effectLst/>
                <a:latin typeface="Arial" panose="020B0604020202020204" pitchFamily="34" charset="0"/>
              </a:rPr>
              <a:t>“Perguruan Tinggi sepuluh terbaik di Indonesia adalah kelompok sepuluh perguruan tinggi yang memiliki segenap keunggulan dari berbagai indikator kinerja akademik dan nonakademik.” </a:t>
            </a:r>
            <a:endParaRPr lang="en-US" sz="2400" b="1" dirty="0" smtClean="0">
              <a:effectLst/>
              <a:latin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en-US" sz="2400" b="1" dirty="0" smtClean="0">
              <a:latin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en-US" sz="2400" b="1" dirty="0">
              <a:latin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id-ID" sz="2400" b="1" dirty="0" smtClean="0">
                <a:effectLst/>
                <a:latin typeface="Arial" panose="020B0604020202020204" pitchFamily="34" charset="0"/>
              </a:rPr>
              <a:t>Pada saat ini, pemahaman indikator PT terbaik yang diutarakan pada RPJP 2005–2025 itu telah </a:t>
            </a:r>
            <a:r>
              <a:rPr lang="en-US" sz="2400" b="1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sejalan</a:t>
            </a:r>
            <a:r>
              <a:rPr lang="id-ID" sz="2400" b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400" b="1" dirty="0" err="1" smtClean="0">
                <a:effectLst/>
                <a:latin typeface="Arial" panose="020B0604020202020204" pitchFamily="34" charset="0"/>
              </a:rPr>
              <a:t>dgn</a:t>
            </a:r>
            <a:r>
              <a:rPr lang="en-US" sz="2400" b="1" dirty="0" smtClean="0">
                <a:effectLst/>
                <a:latin typeface="Arial" panose="020B0604020202020204" pitchFamily="34" charset="0"/>
              </a:rPr>
              <a:t> </a:t>
            </a:r>
            <a:r>
              <a:rPr lang="en-US" sz="2400" b="1" dirty="0" err="1" smtClean="0">
                <a:effectLst/>
                <a:latin typeface="Arial" panose="020B0604020202020204" pitchFamily="34" charset="0"/>
              </a:rPr>
              <a:t>Pedoman</a:t>
            </a:r>
            <a:r>
              <a:rPr lang="en-US" sz="2400" b="1" dirty="0" smtClean="0">
                <a:effectLst/>
                <a:latin typeface="Arial" panose="020B0604020202020204" pitchFamily="34" charset="0"/>
              </a:rPr>
              <a:t> AIPT </a:t>
            </a:r>
            <a:r>
              <a:rPr lang="id-ID" sz="2400" b="1" dirty="0" smtClean="0">
                <a:effectLst/>
                <a:latin typeface="Arial" panose="020B0604020202020204" pitchFamily="34" charset="0"/>
              </a:rPr>
              <a:t>oleh Badan Akreditasi Nasional Perguruan Tinggi (BAN-PT) menjadi </a:t>
            </a:r>
            <a:r>
              <a:rPr lang="id-ID" sz="2400" b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7 standar pendidikan tinggi</a:t>
            </a:r>
            <a:r>
              <a:rPr lang="id-ID" sz="2400" b="1" dirty="0" smtClean="0">
                <a:effectLst/>
                <a:latin typeface="Arial" panose="020B0604020202020204" pitchFamily="34" charset="0"/>
              </a:rPr>
              <a:t>.</a:t>
            </a:r>
            <a:endParaRPr lang="en-US" sz="2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816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0912" y="540913"/>
            <a:ext cx="1165108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u="sng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Visi</a:t>
            </a:r>
            <a:r>
              <a:rPr lang="en-US" sz="3200" u="sng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“10 PT </a:t>
            </a:r>
            <a:r>
              <a:rPr lang="en-US" sz="3200" u="sng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terbaik</a:t>
            </a:r>
            <a:r>
              <a:rPr lang="en-US" sz="3200" u="sng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”</a:t>
            </a:r>
          </a:p>
          <a:p>
            <a:endParaRPr lang="en-US" sz="3200" dirty="0" smtClean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Unila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mempersepsikan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Universitas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ini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menjadi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salah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satu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PT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terbaik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di Indonesia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pada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semua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aspek</a:t>
            </a:r>
            <a:endParaRPr lang="en-US" sz="3200" dirty="0" smtClean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Semua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warga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Unila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dari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Pimpinan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tertinggi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sampai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terendah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diharapkan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memahami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“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roh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”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dari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visi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tersebut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dan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senantiasa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bersikap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dan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berperilaku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sebagai</a:t>
            </a:r>
            <a:r>
              <a:rPr lang="en-US" sz="32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yang </a:t>
            </a:r>
            <a:r>
              <a:rPr lang="en-US" sz="32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terbaik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77113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2428" y="0"/>
            <a:ext cx="9994006" cy="688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2400" b="1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Secara</a:t>
            </a: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praktis</a:t>
            </a: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ndi</a:t>
            </a: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ator</a:t>
            </a: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antara lain</a:t>
            </a: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ctr">
              <a:lnSpc>
                <a:spcPct val="115000"/>
              </a:lnSpc>
            </a:pPr>
            <a:endParaRPr lang="en-US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id-ID" sz="2400" u="sng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Indikator masukan</a:t>
            </a: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tingkat keketatan calon mahasiswa masuk ke PTN;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skor rata-rata masuk ke PTN;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perolehan hibah kompetisi tingkat nasional;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perolehan hibah kompetisi hibah pengabdian kepada masyarakat.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id-ID" sz="2400" u="sng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Indikator proses</a:t>
            </a: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managemen sarana dan prasarana;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proses pembelajaran/proses belajar mengajar;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proses penelitian;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proses pengabdian kepada masyarakat (PkM). 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id-ID" sz="2400" u="sng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Indikator keluaran</a:t>
            </a: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publikasi ilmiah dan Hak Kekayaan Intelektual (HaKI);</a:t>
            </a:r>
            <a:endParaRPr lang="en-US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hasil PkM;</a:t>
            </a:r>
            <a:endParaRPr lang="en-US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id-ID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daya saing lulusan.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97428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6214" y="695459"/>
            <a:ext cx="117970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US" sz="2800" b="1" u="sng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id-ID" sz="2800" b="1" u="sng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onggak-tonggak capaian (</a:t>
            </a:r>
            <a:r>
              <a:rPr lang="id-ID" sz="2800" b="1" i="1" u="sng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milestones</a:t>
            </a:r>
            <a:r>
              <a:rPr lang="id-ID" sz="2800" b="1" u="sng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 2007 – 2011: penguatan kelembagaan dan modernisasi</a:t>
            </a:r>
            <a:endParaRPr lang="en-US" sz="2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id-ID" sz="2400" b="1" i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capacity building dan modernization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en-US" sz="2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 2011 – 2015: penguatan pelayanan</a:t>
            </a:r>
            <a:endParaRPr lang="en-US" sz="2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id-ID" sz="2400" b="1" i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strengthening capacity of services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en-US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 2015 – 2019: membangun daya saing nasional dan regional</a:t>
            </a:r>
            <a:endParaRPr lang="en-US" sz="2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id-ID" sz="2400" b="1" i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developing national and regional competiveness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  <a:endParaRPr lang="en-US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Periode 2019 – 2023: membangun daya saing regional dan internasional</a:t>
            </a:r>
            <a:endParaRPr lang="en-US" sz="24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id-ID" sz="2400" b="1" i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developing regional and international competiveness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(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RPJP 2005—2025</a:t>
            </a: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hl</a:t>
            </a:r>
            <a:r>
              <a:rPr lang="en-US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m.</a:t>
            </a:r>
            <a:r>
              <a:rPr lang="id-ID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37-41)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25196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1821" y="437882"/>
            <a:ext cx="11960180" cy="562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CAPAIAN UTAMA SAMPAI 2016 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“10 PT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Besar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”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</a:pPr>
            <a:endParaRPr lang="en-US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Tx/>
              <a:buChar char="-"/>
            </a:pP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Tabel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4ICU, Webometric,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perengkingan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Dikti</a:t>
            </a:r>
            <a:endParaRPr lang="en-US" sz="2800" b="1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Tx/>
              <a:buChar char="-"/>
            </a:pP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Mulai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kreditasi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internasional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ABEST 21 </a:t>
            </a:r>
            <a:r>
              <a:rPr lang="en-US" sz="2800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utk</a:t>
            </a:r>
            <a:r>
              <a:rPr lang="en-US" sz="2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FEB</a:t>
            </a:r>
          </a:p>
          <a:p>
            <a:pPr marL="457200" indent="-457200">
              <a:lnSpc>
                <a:spcPct val="107000"/>
              </a:lnSpc>
              <a:buFontTx/>
              <a:buChar char="-"/>
            </a:pP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Kinerja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riset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Katogori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Mandiri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publikasi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berindeks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Scopus,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Hilink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dll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lnSpc>
                <a:spcPct val="107000"/>
              </a:lnSpc>
              <a:buFontTx/>
              <a:buChar char="-"/>
            </a:pP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Seminar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nasional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internasional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SNA, food security, wild life, science &amp; technology</a:t>
            </a:r>
          </a:p>
          <a:p>
            <a:pPr marL="457200" indent="-457200">
              <a:lnSpc>
                <a:spcPct val="107000"/>
              </a:lnSpc>
              <a:buFontTx/>
              <a:buChar char="-"/>
            </a:pP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Tabel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mhs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asing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gelar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non-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gelar</a:t>
            </a:r>
            <a:endParaRPr lang="en-US" sz="2800" b="1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Tx/>
              <a:buChar char="-"/>
            </a:pP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CBT: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pascasarjana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SBMPTN</a:t>
            </a:r>
          </a:p>
          <a:p>
            <a:pPr marL="457200" indent="-457200">
              <a:lnSpc>
                <a:spcPct val="107000"/>
              </a:lnSpc>
              <a:buFontTx/>
              <a:buChar char="-"/>
            </a:pPr>
            <a:endParaRPr lang="en-US" sz="2800" b="1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Tx/>
              <a:buChar char="-"/>
            </a:pPr>
            <a:endParaRPr lang="en-US" sz="2800" b="1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028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553</Words>
  <Application>Microsoft Office PowerPoint</Application>
  <PresentationFormat>Widescreen</PresentationFormat>
  <Paragraphs>98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Office Theme</vt:lpstr>
      <vt:lpstr>VISI DAN MISI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 DAN MISI</dc:title>
  <dc:creator>CIPTA</dc:creator>
  <cp:lastModifiedBy>CIPTA</cp:lastModifiedBy>
  <cp:revision>14</cp:revision>
  <dcterms:created xsi:type="dcterms:W3CDTF">2016-07-14T08:22:30Z</dcterms:created>
  <dcterms:modified xsi:type="dcterms:W3CDTF">2016-10-10T05:06:32Z</dcterms:modified>
</cp:coreProperties>
</file>